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567" r:id="rId4"/>
    <p:sldId id="568" r:id="rId5"/>
    <p:sldId id="569" r:id="rId6"/>
    <p:sldId id="629" r:id="rId7"/>
    <p:sldId id="630" r:id="rId8"/>
    <p:sldId id="631" r:id="rId9"/>
    <p:sldId id="611" r:id="rId10"/>
    <p:sldId id="623" r:id="rId11"/>
    <p:sldId id="577" r:id="rId12"/>
    <p:sldId id="578" r:id="rId13"/>
    <p:sldId id="579" r:id="rId14"/>
    <p:sldId id="580" r:id="rId15"/>
    <p:sldId id="581" r:id="rId16"/>
    <p:sldId id="585" r:id="rId17"/>
    <p:sldId id="582" r:id="rId18"/>
    <p:sldId id="583" r:id="rId19"/>
    <p:sldId id="622" r:id="rId20"/>
    <p:sldId id="586" r:id="rId21"/>
    <p:sldId id="587" r:id="rId22"/>
    <p:sldId id="596" r:id="rId23"/>
    <p:sldId id="597" r:id="rId24"/>
    <p:sldId id="588" r:id="rId25"/>
    <p:sldId id="589" r:id="rId26"/>
    <p:sldId id="621" r:id="rId27"/>
    <p:sldId id="590" r:id="rId28"/>
    <p:sldId id="591" r:id="rId29"/>
    <p:sldId id="592" r:id="rId30"/>
    <p:sldId id="598" r:id="rId31"/>
    <p:sldId id="628" r:id="rId32"/>
    <p:sldId id="599" r:id="rId33"/>
    <p:sldId id="600" r:id="rId34"/>
    <p:sldId id="625" r:id="rId35"/>
    <p:sldId id="620" r:id="rId36"/>
    <p:sldId id="604" r:id="rId37"/>
    <p:sldId id="613" r:id="rId38"/>
    <p:sldId id="601" r:id="rId39"/>
    <p:sldId id="614" r:id="rId40"/>
    <p:sldId id="626" r:id="rId41"/>
    <p:sldId id="624" r:id="rId42"/>
    <p:sldId id="602" r:id="rId43"/>
    <p:sldId id="603" r:id="rId44"/>
    <p:sldId id="607" r:id="rId45"/>
    <p:sldId id="608" r:id="rId46"/>
    <p:sldId id="609" r:id="rId47"/>
    <p:sldId id="612" r:id="rId48"/>
    <p:sldId id="605" r:id="rId49"/>
    <p:sldId id="610" r:id="rId50"/>
    <p:sldId id="606" r:id="rId51"/>
    <p:sldId id="258" r:id="rId52"/>
    <p:sldId id="566" r:id="rId53"/>
    <p:sldId id="259" r:id="rId54"/>
    <p:sldId id="260" r:id="rId55"/>
    <p:sldId id="26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D8D5F6-9CC6-4E6F-8DF4-29338CC07B5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3BB46F1-3B14-456F-993F-1CC4138964FD}">
      <dgm:prSet/>
      <dgm:spPr/>
      <dgm:t>
        <a:bodyPr/>
        <a:lstStyle/>
        <a:p>
          <a:r>
            <a:rPr lang="en-US"/>
            <a:t>Basic</a:t>
          </a:r>
        </a:p>
      </dgm:t>
    </dgm:pt>
    <dgm:pt modelId="{0AEED3ED-A8A9-41B4-81EB-36A86FFBD1A5}" type="parTrans" cxnId="{E1428FDE-2A21-4124-94F7-70C5F7EFB110}">
      <dgm:prSet/>
      <dgm:spPr/>
      <dgm:t>
        <a:bodyPr/>
        <a:lstStyle/>
        <a:p>
          <a:endParaRPr lang="en-US"/>
        </a:p>
      </dgm:t>
    </dgm:pt>
    <dgm:pt modelId="{A81AA41D-694A-45FC-8816-1562DB2D2095}" type="sibTrans" cxnId="{E1428FDE-2A21-4124-94F7-70C5F7EFB110}">
      <dgm:prSet/>
      <dgm:spPr/>
      <dgm:t>
        <a:bodyPr/>
        <a:lstStyle/>
        <a:p>
          <a:endParaRPr lang="en-US"/>
        </a:p>
      </dgm:t>
    </dgm:pt>
    <dgm:pt modelId="{99CE51A2-8082-4B98-949E-4BDD8FB8E720}">
      <dgm:prSet custT="1"/>
      <dgm:spPr/>
      <dgm:t>
        <a:bodyPr/>
        <a:lstStyle/>
        <a:p>
          <a:r>
            <a:rPr lang="en-US" sz="1800" dirty="0"/>
            <a:t>Simplified planner combining a set of functions</a:t>
          </a:r>
        </a:p>
      </dgm:t>
    </dgm:pt>
    <dgm:pt modelId="{EDBF152F-A65C-40EA-8905-F1F9EB1BF54E}" type="parTrans" cxnId="{E39D191B-4C23-4CCA-B0A1-8078B9306D12}">
      <dgm:prSet/>
      <dgm:spPr/>
      <dgm:t>
        <a:bodyPr/>
        <a:lstStyle/>
        <a:p>
          <a:endParaRPr lang="en-US"/>
        </a:p>
      </dgm:t>
    </dgm:pt>
    <dgm:pt modelId="{FA9DA26E-E6BA-4D23-BB7E-AF1F871A2291}" type="sibTrans" cxnId="{E39D191B-4C23-4CCA-B0A1-8078B9306D12}">
      <dgm:prSet/>
      <dgm:spPr/>
      <dgm:t>
        <a:bodyPr/>
        <a:lstStyle/>
        <a:p>
          <a:endParaRPr lang="en-US"/>
        </a:p>
      </dgm:t>
    </dgm:pt>
    <dgm:pt modelId="{706249FD-AB5E-49D5-8EF7-3593ED35902A}">
      <dgm:prSet custT="1"/>
      <dgm:spPr/>
      <dgm:t>
        <a:bodyPr/>
        <a:lstStyle/>
        <a:p>
          <a:r>
            <a:rPr lang="en-US" sz="1800" dirty="0"/>
            <a:t>Python but not .NET</a:t>
          </a:r>
        </a:p>
      </dgm:t>
    </dgm:pt>
    <dgm:pt modelId="{326B9E68-D38C-4258-89F0-2171ADD6B08F}" type="parTrans" cxnId="{8930524B-E4FD-4F5F-BCE4-209A59952323}">
      <dgm:prSet/>
      <dgm:spPr/>
      <dgm:t>
        <a:bodyPr/>
        <a:lstStyle/>
        <a:p>
          <a:endParaRPr lang="en-US"/>
        </a:p>
      </dgm:t>
    </dgm:pt>
    <dgm:pt modelId="{A74D70D4-BC50-4845-AA89-A923496FFE2D}" type="sibTrans" cxnId="{8930524B-E4FD-4F5F-BCE4-209A59952323}">
      <dgm:prSet/>
      <dgm:spPr/>
      <dgm:t>
        <a:bodyPr/>
        <a:lstStyle/>
        <a:p>
          <a:endParaRPr lang="en-US"/>
        </a:p>
      </dgm:t>
    </dgm:pt>
    <dgm:pt modelId="{FA2668F7-4F31-4738-923A-C457C1655F33}">
      <dgm:prSet/>
      <dgm:spPr/>
      <dgm:t>
        <a:bodyPr/>
        <a:lstStyle/>
        <a:p>
          <a:r>
            <a:rPr lang="en-US"/>
            <a:t>Action</a:t>
          </a:r>
        </a:p>
      </dgm:t>
    </dgm:pt>
    <dgm:pt modelId="{25BB5672-EE50-4D6E-9E69-35AF934F3858}" type="parTrans" cxnId="{4427BABF-5F00-4813-AEB4-8A2032DF2263}">
      <dgm:prSet/>
      <dgm:spPr/>
      <dgm:t>
        <a:bodyPr/>
        <a:lstStyle/>
        <a:p>
          <a:endParaRPr lang="en-US"/>
        </a:p>
      </dgm:t>
    </dgm:pt>
    <dgm:pt modelId="{E3A0DA2D-3557-4F36-B57A-562DBFFA0A50}" type="sibTrans" cxnId="{4427BABF-5F00-4813-AEB4-8A2032DF2263}">
      <dgm:prSet/>
      <dgm:spPr/>
      <dgm:t>
        <a:bodyPr/>
        <a:lstStyle/>
        <a:p>
          <a:endParaRPr lang="en-US"/>
        </a:p>
      </dgm:t>
    </dgm:pt>
    <dgm:pt modelId="{B15538FB-9EE8-4863-9410-16A04EED764F}">
      <dgm:prSet custT="1"/>
      <dgm:spPr/>
      <dgm:t>
        <a:bodyPr/>
        <a:lstStyle/>
        <a:p>
          <a:r>
            <a:rPr lang="en-US" sz="1800" dirty="0"/>
            <a:t>Creates a plan with a single step</a:t>
          </a:r>
        </a:p>
      </dgm:t>
    </dgm:pt>
    <dgm:pt modelId="{38C7B394-5E74-428C-8293-A602CF90D464}" type="parTrans" cxnId="{875E4631-44C9-4EEA-AB13-12C5CA435BC6}">
      <dgm:prSet/>
      <dgm:spPr/>
      <dgm:t>
        <a:bodyPr/>
        <a:lstStyle/>
        <a:p>
          <a:endParaRPr lang="en-US"/>
        </a:p>
      </dgm:t>
    </dgm:pt>
    <dgm:pt modelId="{1E1BD5FF-522E-44D9-84FA-676EDD21A45A}" type="sibTrans" cxnId="{875E4631-44C9-4EEA-AB13-12C5CA435BC6}">
      <dgm:prSet/>
      <dgm:spPr/>
      <dgm:t>
        <a:bodyPr/>
        <a:lstStyle/>
        <a:p>
          <a:endParaRPr lang="en-US"/>
        </a:p>
      </dgm:t>
    </dgm:pt>
    <dgm:pt modelId="{77AD6C4A-DDB4-4E27-BDD1-CD3DD71FBEE8}">
      <dgm:prSet custT="1"/>
      <dgm:spPr/>
      <dgm:t>
        <a:bodyPr/>
        <a:lstStyle/>
        <a:p>
          <a:r>
            <a:rPr lang="en-US" sz="1800" dirty="0"/>
            <a:t>.NET &amp; Python</a:t>
          </a:r>
        </a:p>
      </dgm:t>
    </dgm:pt>
    <dgm:pt modelId="{D8338483-8BBF-42F0-97FA-622851425EEB}" type="parTrans" cxnId="{7BB78A32-6375-48AF-9A97-CB9682A56EE2}">
      <dgm:prSet/>
      <dgm:spPr/>
      <dgm:t>
        <a:bodyPr/>
        <a:lstStyle/>
        <a:p>
          <a:endParaRPr lang="en-US"/>
        </a:p>
      </dgm:t>
    </dgm:pt>
    <dgm:pt modelId="{EFF8C5D8-D571-4B5A-81D2-560BB9108EA0}" type="sibTrans" cxnId="{7BB78A32-6375-48AF-9A97-CB9682A56EE2}">
      <dgm:prSet/>
      <dgm:spPr/>
      <dgm:t>
        <a:bodyPr/>
        <a:lstStyle/>
        <a:p>
          <a:endParaRPr lang="en-US"/>
        </a:p>
      </dgm:t>
    </dgm:pt>
    <dgm:pt modelId="{500AB370-ADA2-4974-A3CD-6365E005A7FE}">
      <dgm:prSet/>
      <dgm:spPr/>
      <dgm:t>
        <a:bodyPr/>
        <a:lstStyle/>
        <a:p>
          <a:r>
            <a:rPr lang="en-US"/>
            <a:t>Sequential</a:t>
          </a:r>
        </a:p>
      </dgm:t>
    </dgm:pt>
    <dgm:pt modelId="{206C5D6D-D602-4C5B-9B12-C5C1FFFFF7EC}" type="parTrans" cxnId="{14114D51-16C8-4243-9FE3-8C6BCD073AF9}">
      <dgm:prSet/>
      <dgm:spPr/>
      <dgm:t>
        <a:bodyPr/>
        <a:lstStyle/>
        <a:p>
          <a:endParaRPr lang="en-US"/>
        </a:p>
      </dgm:t>
    </dgm:pt>
    <dgm:pt modelId="{B49977B5-F8FC-4247-BDE6-4FA99660C5B2}" type="sibTrans" cxnId="{14114D51-16C8-4243-9FE3-8C6BCD073AF9}">
      <dgm:prSet/>
      <dgm:spPr/>
      <dgm:t>
        <a:bodyPr/>
        <a:lstStyle/>
        <a:p>
          <a:endParaRPr lang="en-US"/>
        </a:p>
      </dgm:t>
    </dgm:pt>
    <dgm:pt modelId="{5594BABE-332A-48B1-967A-83D66EE97E2F}">
      <dgm:prSet custT="1"/>
      <dgm:spPr/>
      <dgm:t>
        <a:bodyPr/>
        <a:lstStyle/>
        <a:p>
          <a:r>
            <a:rPr lang="en-US" sz="1800" dirty="0"/>
            <a:t>Creates a plan with a series of interconnected steps and custom generated input &amp; output variables</a:t>
          </a:r>
        </a:p>
      </dgm:t>
    </dgm:pt>
    <dgm:pt modelId="{3B4F504A-9F55-4B99-89D5-49F7F0DD2C0F}" type="parTrans" cxnId="{307F8CE5-B456-4C70-830F-A148A9F3CDC2}">
      <dgm:prSet/>
      <dgm:spPr/>
      <dgm:t>
        <a:bodyPr/>
        <a:lstStyle/>
        <a:p>
          <a:endParaRPr lang="en-US"/>
        </a:p>
      </dgm:t>
    </dgm:pt>
    <dgm:pt modelId="{C3DD3146-ED9A-466B-9DE8-D6F0B859D09A}" type="sibTrans" cxnId="{307F8CE5-B456-4C70-830F-A148A9F3CDC2}">
      <dgm:prSet/>
      <dgm:spPr/>
      <dgm:t>
        <a:bodyPr/>
        <a:lstStyle/>
        <a:p>
          <a:endParaRPr lang="en-US"/>
        </a:p>
      </dgm:t>
    </dgm:pt>
    <dgm:pt modelId="{E2064D2D-FC14-43E3-ACC9-2C1FF94BFD4B}">
      <dgm:prSet custT="1"/>
      <dgm:spPr/>
      <dgm:t>
        <a:bodyPr/>
        <a:lstStyle/>
        <a:p>
          <a:r>
            <a:rPr lang="en-US" sz="1800" dirty="0"/>
            <a:t>.NET &amp; Python</a:t>
          </a:r>
        </a:p>
      </dgm:t>
    </dgm:pt>
    <dgm:pt modelId="{9C8DAF0F-8F13-4E33-BA5C-7AFB2DB8B48C}" type="parTrans" cxnId="{58BA503B-E729-4FFA-8D15-52207FC78B5B}">
      <dgm:prSet/>
      <dgm:spPr/>
      <dgm:t>
        <a:bodyPr/>
        <a:lstStyle/>
        <a:p>
          <a:endParaRPr lang="en-US"/>
        </a:p>
      </dgm:t>
    </dgm:pt>
    <dgm:pt modelId="{838CDD9C-A9FD-49A9-BC58-ABBF85815240}" type="sibTrans" cxnId="{58BA503B-E729-4FFA-8D15-52207FC78B5B}">
      <dgm:prSet/>
      <dgm:spPr/>
      <dgm:t>
        <a:bodyPr/>
        <a:lstStyle/>
        <a:p>
          <a:endParaRPr lang="en-US"/>
        </a:p>
      </dgm:t>
    </dgm:pt>
    <dgm:pt modelId="{F3D13C2D-60DE-467E-8BB2-8B6165109193}">
      <dgm:prSet/>
      <dgm:spPr/>
      <dgm:t>
        <a:bodyPr/>
        <a:lstStyle/>
        <a:p>
          <a:r>
            <a:rPr lang="en-US" dirty="0"/>
            <a:t>Stepwise</a:t>
          </a:r>
        </a:p>
      </dgm:t>
    </dgm:pt>
    <dgm:pt modelId="{F2B6F47E-680B-4672-ADB0-9CBFC5A77845}" type="parTrans" cxnId="{1FD75162-51BF-4519-AFD9-C0F3C0E7F047}">
      <dgm:prSet/>
      <dgm:spPr/>
      <dgm:t>
        <a:bodyPr/>
        <a:lstStyle/>
        <a:p>
          <a:endParaRPr lang="en-US"/>
        </a:p>
      </dgm:t>
    </dgm:pt>
    <dgm:pt modelId="{CEA2AB8A-D41C-406C-8F5A-6CD7331A603F}" type="sibTrans" cxnId="{1FD75162-51BF-4519-AFD9-C0F3C0E7F047}">
      <dgm:prSet/>
      <dgm:spPr/>
      <dgm:t>
        <a:bodyPr/>
        <a:lstStyle/>
        <a:p>
          <a:endParaRPr lang="en-US"/>
        </a:p>
      </dgm:t>
    </dgm:pt>
    <dgm:pt modelId="{05E8CFD7-65A7-4095-82EA-944A9FF870D8}">
      <dgm:prSet custT="1"/>
      <dgm:spPr/>
      <dgm:t>
        <a:bodyPr/>
        <a:lstStyle/>
        <a:p>
          <a:r>
            <a:rPr lang="en-US" sz="1800" dirty="0"/>
            <a:t>Incrementally performs steps and observes results before performing the next step</a:t>
          </a:r>
        </a:p>
      </dgm:t>
    </dgm:pt>
    <dgm:pt modelId="{443A1D3E-5749-480B-B616-0876319F67F3}" type="parTrans" cxnId="{33E20266-4BBF-42DD-B5D6-EA7E94D32F03}">
      <dgm:prSet/>
      <dgm:spPr/>
      <dgm:t>
        <a:bodyPr/>
        <a:lstStyle/>
        <a:p>
          <a:endParaRPr lang="en-US"/>
        </a:p>
      </dgm:t>
    </dgm:pt>
    <dgm:pt modelId="{DB0AAD7E-66CF-42C3-8E5E-473E410A9451}" type="sibTrans" cxnId="{33E20266-4BBF-42DD-B5D6-EA7E94D32F03}">
      <dgm:prSet/>
      <dgm:spPr/>
      <dgm:t>
        <a:bodyPr/>
        <a:lstStyle/>
        <a:p>
          <a:endParaRPr lang="en-US"/>
        </a:p>
      </dgm:t>
    </dgm:pt>
    <dgm:pt modelId="{A02A147E-4FEF-4458-95A9-45EB88DB460F}">
      <dgm:prSet custT="1"/>
      <dgm:spPr/>
      <dgm:t>
        <a:bodyPr/>
        <a:lstStyle/>
        <a:p>
          <a:r>
            <a:rPr lang="en-US" sz="1800" dirty="0"/>
            <a:t>.NET &amp; Python</a:t>
          </a:r>
        </a:p>
      </dgm:t>
    </dgm:pt>
    <dgm:pt modelId="{7120DFDE-F0E7-4CEC-9C26-88B7E1B7ED28}" type="parTrans" cxnId="{0B315F12-41D9-47F2-BBBD-F80381707B71}">
      <dgm:prSet/>
      <dgm:spPr/>
      <dgm:t>
        <a:bodyPr/>
        <a:lstStyle/>
        <a:p>
          <a:endParaRPr lang="en-US"/>
        </a:p>
      </dgm:t>
    </dgm:pt>
    <dgm:pt modelId="{F46F0910-0DD6-4D7E-9028-C4D90EF14B94}" type="sibTrans" cxnId="{0B315F12-41D9-47F2-BBBD-F80381707B71}">
      <dgm:prSet/>
      <dgm:spPr/>
      <dgm:t>
        <a:bodyPr/>
        <a:lstStyle/>
        <a:p>
          <a:endParaRPr lang="en-US"/>
        </a:p>
      </dgm:t>
    </dgm:pt>
    <dgm:pt modelId="{73017F42-C673-4738-A5C7-93C3CDDEEA71}" type="pres">
      <dgm:prSet presAssocID="{9ED8D5F6-9CC6-4E6F-8DF4-29338CC07B5D}" presName="Name0" presStyleCnt="0">
        <dgm:presLayoutVars>
          <dgm:dir/>
          <dgm:animLvl val="lvl"/>
          <dgm:resizeHandles val="exact"/>
        </dgm:presLayoutVars>
      </dgm:prSet>
      <dgm:spPr/>
    </dgm:pt>
    <dgm:pt modelId="{948F008A-0B93-4C59-BE60-D85390AF8800}" type="pres">
      <dgm:prSet presAssocID="{03BB46F1-3B14-456F-993F-1CC4138964FD}" presName="linNode" presStyleCnt="0"/>
      <dgm:spPr/>
    </dgm:pt>
    <dgm:pt modelId="{B0588047-32A5-4076-B259-4F3D3DBDEC29}" type="pres">
      <dgm:prSet presAssocID="{03BB46F1-3B14-456F-993F-1CC4138964FD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8B153872-4000-41CB-9DEE-8FB1729C6BE5}" type="pres">
      <dgm:prSet presAssocID="{03BB46F1-3B14-456F-993F-1CC4138964FD}" presName="descendantText" presStyleLbl="alignAccFollowNode1" presStyleIdx="0" presStyleCnt="4">
        <dgm:presLayoutVars>
          <dgm:bulletEnabled val="1"/>
        </dgm:presLayoutVars>
      </dgm:prSet>
      <dgm:spPr/>
    </dgm:pt>
    <dgm:pt modelId="{2ACB619A-D109-41A0-9CD2-58508AA3C1BB}" type="pres">
      <dgm:prSet presAssocID="{A81AA41D-694A-45FC-8816-1562DB2D2095}" presName="sp" presStyleCnt="0"/>
      <dgm:spPr/>
    </dgm:pt>
    <dgm:pt modelId="{33889E87-0AB5-49FA-9163-0847EC14EF00}" type="pres">
      <dgm:prSet presAssocID="{FA2668F7-4F31-4738-923A-C457C1655F33}" presName="linNode" presStyleCnt="0"/>
      <dgm:spPr/>
    </dgm:pt>
    <dgm:pt modelId="{BD0C7793-5CFC-4A57-B164-D2C641AEE575}" type="pres">
      <dgm:prSet presAssocID="{FA2668F7-4F31-4738-923A-C457C1655F33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4309DCBA-DBCC-490B-B826-1082A5C8F6C1}" type="pres">
      <dgm:prSet presAssocID="{FA2668F7-4F31-4738-923A-C457C1655F33}" presName="descendantText" presStyleLbl="alignAccFollowNode1" presStyleIdx="1" presStyleCnt="4">
        <dgm:presLayoutVars>
          <dgm:bulletEnabled val="1"/>
        </dgm:presLayoutVars>
      </dgm:prSet>
      <dgm:spPr/>
    </dgm:pt>
    <dgm:pt modelId="{8CB48BE7-4AD4-46F0-BB38-08BF8015AFC2}" type="pres">
      <dgm:prSet presAssocID="{E3A0DA2D-3557-4F36-B57A-562DBFFA0A50}" presName="sp" presStyleCnt="0"/>
      <dgm:spPr/>
    </dgm:pt>
    <dgm:pt modelId="{9DD1714C-9E9F-499E-A52C-85DAA6FC987E}" type="pres">
      <dgm:prSet presAssocID="{500AB370-ADA2-4974-A3CD-6365E005A7FE}" presName="linNode" presStyleCnt="0"/>
      <dgm:spPr/>
    </dgm:pt>
    <dgm:pt modelId="{72BEFCAD-164C-4018-859B-F2A1E67E0F46}" type="pres">
      <dgm:prSet presAssocID="{500AB370-ADA2-4974-A3CD-6365E005A7FE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878824CC-4628-4ED0-A25B-3691F565CDB6}" type="pres">
      <dgm:prSet presAssocID="{500AB370-ADA2-4974-A3CD-6365E005A7FE}" presName="descendantText" presStyleLbl="alignAccFollowNode1" presStyleIdx="2" presStyleCnt="4">
        <dgm:presLayoutVars>
          <dgm:bulletEnabled val="1"/>
        </dgm:presLayoutVars>
      </dgm:prSet>
      <dgm:spPr/>
    </dgm:pt>
    <dgm:pt modelId="{089B6D27-A8F4-4C21-A35B-7FBF2EEBAAC4}" type="pres">
      <dgm:prSet presAssocID="{B49977B5-F8FC-4247-BDE6-4FA99660C5B2}" presName="sp" presStyleCnt="0"/>
      <dgm:spPr/>
    </dgm:pt>
    <dgm:pt modelId="{716EFD20-1459-42A5-8809-088DACD3B623}" type="pres">
      <dgm:prSet presAssocID="{F3D13C2D-60DE-467E-8BB2-8B6165109193}" presName="linNode" presStyleCnt="0"/>
      <dgm:spPr/>
    </dgm:pt>
    <dgm:pt modelId="{26E52C64-94EE-4B60-9CBB-7811E67964DF}" type="pres">
      <dgm:prSet presAssocID="{F3D13C2D-60DE-467E-8BB2-8B6165109193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772CD9D3-2353-4E4A-AB66-2B69B849E73A}" type="pres">
      <dgm:prSet presAssocID="{F3D13C2D-60DE-467E-8BB2-8B6165109193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0B315F12-41D9-47F2-BBBD-F80381707B71}" srcId="{F3D13C2D-60DE-467E-8BB2-8B6165109193}" destId="{A02A147E-4FEF-4458-95A9-45EB88DB460F}" srcOrd="1" destOrd="0" parTransId="{7120DFDE-F0E7-4CEC-9C26-88B7E1B7ED28}" sibTransId="{F46F0910-0DD6-4D7E-9028-C4D90EF14B94}"/>
    <dgm:cxn modelId="{E39D191B-4C23-4CCA-B0A1-8078B9306D12}" srcId="{03BB46F1-3B14-456F-993F-1CC4138964FD}" destId="{99CE51A2-8082-4B98-949E-4BDD8FB8E720}" srcOrd="0" destOrd="0" parTransId="{EDBF152F-A65C-40EA-8905-F1F9EB1BF54E}" sibTransId="{FA9DA26E-E6BA-4D23-BB7E-AF1F871A2291}"/>
    <dgm:cxn modelId="{875E4631-44C9-4EEA-AB13-12C5CA435BC6}" srcId="{FA2668F7-4F31-4738-923A-C457C1655F33}" destId="{B15538FB-9EE8-4863-9410-16A04EED764F}" srcOrd="0" destOrd="0" parTransId="{38C7B394-5E74-428C-8293-A602CF90D464}" sibTransId="{1E1BD5FF-522E-44D9-84FA-676EDD21A45A}"/>
    <dgm:cxn modelId="{7BB78A32-6375-48AF-9A97-CB9682A56EE2}" srcId="{FA2668F7-4F31-4738-923A-C457C1655F33}" destId="{77AD6C4A-DDB4-4E27-BDD1-CD3DD71FBEE8}" srcOrd="1" destOrd="0" parTransId="{D8338483-8BBF-42F0-97FA-622851425EEB}" sibTransId="{EFF8C5D8-D571-4B5A-81D2-560BB9108EA0}"/>
    <dgm:cxn modelId="{58BA503B-E729-4FFA-8D15-52207FC78B5B}" srcId="{500AB370-ADA2-4974-A3CD-6365E005A7FE}" destId="{E2064D2D-FC14-43E3-ACC9-2C1FF94BFD4B}" srcOrd="1" destOrd="0" parTransId="{9C8DAF0F-8F13-4E33-BA5C-7AFB2DB8B48C}" sibTransId="{838CDD9C-A9FD-49A9-BC58-ABBF85815240}"/>
    <dgm:cxn modelId="{2ED3FF3F-27BE-4FF1-B514-1E292EE510E5}" type="presOf" srcId="{9ED8D5F6-9CC6-4E6F-8DF4-29338CC07B5D}" destId="{73017F42-C673-4738-A5C7-93C3CDDEEA71}" srcOrd="0" destOrd="0" presId="urn:microsoft.com/office/officeart/2005/8/layout/vList5"/>
    <dgm:cxn modelId="{1FD75162-51BF-4519-AFD9-C0F3C0E7F047}" srcId="{9ED8D5F6-9CC6-4E6F-8DF4-29338CC07B5D}" destId="{F3D13C2D-60DE-467E-8BB2-8B6165109193}" srcOrd="3" destOrd="0" parTransId="{F2B6F47E-680B-4672-ADB0-9CBFC5A77845}" sibTransId="{CEA2AB8A-D41C-406C-8F5A-6CD7331A603F}"/>
    <dgm:cxn modelId="{46B95564-7281-4C2A-A585-4EE165E98040}" type="presOf" srcId="{F3D13C2D-60DE-467E-8BB2-8B6165109193}" destId="{26E52C64-94EE-4B60-9CBB-7811E67964DF}" srcOrd="0" destOrd="0" presId="urn:microsoft.com/office/officeart/2005/8/layout/vList5"/>
    <dgm:cxn modelId="{02C8BB64-60F9-49B0-9C3C-3C99FD797625}" type="presOf" srcId="{A02A147E-4FEF-4458-95A9-45EB88DB460F}" destId="{772CD9D3-2353-4E4A-AB66-2B69B849E73A}" srcOrd="0" destOrd="1" presId="urn:microsoft.com/office/officeart/2005/8/layout/vList5"/>
    <dgm:cxn modelId="{33E20266-4BBF-42DD-B5D6-EA7E94D32F03}" srcId="{F3D13C2D-60DE-467E-8BB2-8B6165109193}" destId="{05E8CFD7-65A7-4095-82EA-944A9FF870D8}" srcOrd="0" destOrd="0" parTransId="{443A1D3E-5749-480B-B616-0876319F67F3}" sibTransId="{DB0AAD7E-66CF-42C3-8E5E-473E410A9451}"/>
    <dgm:cxn modelId="{7A72F946-9557-46D8-849B-015F1BA3B174}" type="presOf" srcId="{99CE51A2-8082-4B98-949E-4BDD8FB8E720}" destId="{8B153872-4000-41CB-9DEE-8FB1729C6BE5}" srcOrd="0" destOrd="0" presId="urn:microsoft.com/office/officeart/2005/8/layout/vList5"/>
    <dgm:cxn modelId="{D4E9C34A-E6B0-43C0-8E9E-4D816054D554}" type="presOf" srcId="{03BB46F1-3B14-456F-993F-1CC4138964FD}" destId="{B0588047-32A5-4076-B259-4F3D3DBDEC29}" srcOrd="0" destOrd="0" presId="urn:microsoft.com/office/officeart/2005/8/layout/vList5"/>
    <dgm:cxn modelId="{8930524B-E4FD-4F5F-BCE4-209A59952323}" srcId="{03BB46F1-3B14-456F-993F-1CC4138964FD}" destId="{706249FD-AB5E-49D5-8EF7-3593ED35902A}" srcOrd="1" destOrd="0" parTransId="{326B9E68-D38C-4258-89F0-2171ADD6B08F}" sibTransId="{A74D70D4-BC50-4845-AA89-A923496FFE2D}"/>
    <dgm:cxn modelId="{14114D51-16C8-4243-9FE3-8C6BCD073AF9}" srcId="{9ED8D5F6-9CC6-4E6F-8DF4-29338CC07B5D}" destId="{500AB370-ADA2-4974-A3CD-6365E005A7FE}" srcOrd="2" destOrd="0" parTransId="{206C5D6D-D602-4C5B-9B12-C5C1FFFFF7EC}" sibTransId="{B49977B5-F8FC-4247-BDE6-4FA99660C5B2}"/>
    <dgm:cxn modelId="{2DD25451-05EC-449B-A492-D38B92A958F3}" type="presOf" srcId="{706249FD-AB5E-49D5-8EF7-3593ED35902A}" destId="{8B153872-4000-41CB-9DEE-8FB1729C6BE5}" srcOrd="0" destOrd="1" presId="urn:microsoft.com/office/officeart/2005/8/layout/vList5"/>
    <dgm:cxn modelId="{50789257-2296-44B7-A620-94AAF6C7B9C5}" type="presOf" srcId="{77AD6C4A-DDB4-4E27-BDD1-CD3DD71FBEE8}" destId="{4309DCBA-DBCC-490B-B826-1082A5C8F6C1}" srcOrd="0" destOrd="1" presId="urn:microsoft.com/office/officeart/2005/8/layout/vList5"/>
    <dgm:cxn modelId="{5104057C-B1AD-44A8-B341-67A255A8495B}" type="presOf" srcId="{E2064D2D-FC14-43E3-ACC9-2C1FF94BFD4B}" destId="{878824CC-4628-4ED0-A25B-3691F565CDB6}" srcOrd="0" destOrd="1" presId="urn:microsoft.com/office/officeart/2005/8/layout/vList5"/>
    <dgm:cxn modelId="{3BDAAA85-8B33-4F72-B112-B677D083CDA5}" type="presOf" srcId="{FA2668F7-4F31-4738-923A-C457C1655F33}" destId="{BD0C7793-5CFC-4A57-B164-D2C641AEE575}" srcOrd="0" destOrd="0" presId="urn:microsoft.com/office/officeart/2005/8/layout/vList5"/>
    <dgm:cxn modelId="{D5528B9A-0CE5-48E5-93B3-3C04C10CC93C}" type="presOf" srcId="{500AB370-ADA2-4974-A3CD-6365E005A7FE}" destId="{72BEFCAD-164C-4018-859B-F2A1E67E0F46}" srcOrd="0" destOrd="0" presId="urn:microsoft.com/office/officeart/2005/8/layout/vList5"/>
    <dgm:cxn modelId="{DF6D02A2-4A16-4F0A-9FAC-710CEAC4E63A}" type="presOf" srcId="{5594BABE-332A-48B1-967A-83D66EE97E2F}" destId="{878824CC-4628-4ED0-A25B-3691F565CDB6}" srcOrd="0" destOrd="0" presId="urn:microsoft.com/office/officeart/2005/8/layout/vList5"/>
    <dgm:cxn modelId="{4427BABF-5F00-4813-AEB4-8A2032DF2263}" srcId="{9ED8D5F6-9CC6-4E6F-8DF4-29338CC07B5D}" destId="{FA2668F7-4F31-4738-923A-C457C1655F33}" srcOrd="1" destOrd="0" parTransId="{25BB5672-EE50-4D6E-9E69-35AF934F3858}" sibTransId="{E3A0DA2D-3557-4F36-B57A-562DBFFA0A50}"/>
    <dgm:cxn modelId="{D39C06CF-E690-4F15-923E-B37C6A835131}" type="presOf" srcId="{B15538FB-9EE8-4863-9410-16A04EED764F}" destId="{4309DCBA-DBCC-490B-B826-1082A5C8F6C1}" srcOrd="0" destOrd="0" presId="urn:microsoft.com/office/officeart/2005/8/layout/vList5"/>
    <dgm:cxn modelId="{E1428FDE-2A21-4124-94F7-70C5F7EFB110}" srcId="{9ED8D5F6-9CC6-4E6F-8DF4-29338CC07B5D}" destId="{03BB46F1-3B14-456F-993F-1CC4138964FD}" srcOrd="0" destOrd="0" parTransId="{0AEED3ED-A8A9-41B4-81EB-36A86FFBD1A5}" sibTransId="{A81AA41D-694A-45FC-8816-1562DB2D2095}"/>
    <dgm:cxn modelId="{6354D1E4-FEB2-4491-BC5D-BB3A56C85DA2}" type="presOf" srcId="{05E8CFD7-65A7-4095-82EA-944A9FF870D8}" destId="{772CD9D3-2353-4E4A-AB66-2B69B849E73A}" srcOrd="0" destOrd="0" presId="urn:microsoft.com/office/officeart/2005/8/layout/vList5"/>
    <dgm:cxn modelId="{307F8CE5-B456-4C70-830F-A148A9F3CDC2}" srcId="{500AB370-ADA2-4974-A3CD-6365E005A7FE}" destId="{5594BABE-332A-48B1-967A-83D66EE97E2F}" srcOrd="0" destOrd="0" parTransId="{3B4F504A-9F55-4B99-89D5-49F7F0DD2C0F}" sibTransId="{C3DD3146-ED9A-466B-9DE8-D6F0B859D09A}"/>
    <dgm:cxn modelId="{0EE564F6-A01B-46BA-AA81-D285E9F18A8E}" type="presParOf" srcId="{73017F42-C673-4738-A5C7-93C3CDDEEA71}" destId="{948F008A-0B93-4C59-BE60-D85390AF8800}" srcOrd="0" destOrd="0" presId="urn:microsoft.com/office/officeart/2005/8/layout/vList5"/>
    <dgm:cxn modelId="{A29DB0E5-CB8A-4794-97B7-01498FA099B5}" type="presParOf" srcId="{948F008A-0B93-4C59-BE60-D85390AF8800}" destId="{B0588047-32A5-4076-B259-4F3D3DBDEC29}" srcOrd="0" destOrd="0" presId="urn:microsoft.com/office/officeart/2005/8/layout/vList5"/>
    <dgm:cxn modelId="{24159279-11A0-461F-9194-E948C57BD7BA}" type="presParOf" srcId="{948F008A-0B93-4C59-BE60-D85390AF8800}" destId="{8B153872-4000-41CB-9DEE-8FB1729C6BE5}" srcOrd="1" destOrd="0" presId="urn:microsoft.com/office/officeart/2005/8/layout/vList5"/>
    <dgm:cxn modelId="{49A034CC-B57C-4F0F-A736-3F64B06BFBEB}" type="presParOf" srcId="{73017F42-C673-4738-A5C7-93C3CDDEEA71}" destId="{2ACB619A-D109-41A0-9CD2-58508AA3C1BB}" srcOrd="1" destOrd="0" presId="urn:microsoft.com/office/officeart/2005/8/layout/vList5"/>
    <dgm:cxn modelId="{ACCF69C3-EDD5-47A3-9747-21AC00B8C261}" type="presParOf" srcId="{73017F42-C673-4738-A5C7-93C3CDDEEA71}" destId="{33889E87-0AB5-49FA-9163-0847EC14EF00}" srcOrd="2" destOrd="0" presId="urn:microsoft.com/office/officeart/2005/8/layout/vList5"/>
    <dgm:cxn modelId="{091F61F6-3029-47EE-8894-9CC80B4F2221}" type="presParOf" srcId="{33889E87-0AB5-49FA-9163-0847EC14EF00}" destId="{BD0C7793-5CFC-4A57-B164-D2C641AEE575}" srcOrd="0" destOrd="0" presId="urn:microsoft.com/office/officeart/2005/8/layout/vList5"/>
    <dgm:cxn modelId="{29A1EC37-62F0-4846-B392-8772CA1A95A3}" type="presParOf" srcId="{33889E87-0AB5-49FA-9163-0847EC14EF00}" destId="{4309DCBA-DBCC-490B-B826-1082A5C8F6C1}" srcOrd="1" destOrd="0" presId="urn:microsoft.com/office/officeart/2005/8/layout/vList5"/>
    <dgm:cxn modelId="{E16004AE-9107-42F5-85D5-19C2904BB7DE}" type="presParOf" srcId="{73017F42-C673-4738-A5C7-93C3CDDEEA71}" destId="{8CB48BE7-4AD4-46F0-BB38-08BF8015AFC2}" srcOrd="3" destOrd="0" presId="urn:microsoft.com/office/officeart/2005/8/layout/vList5"/>
    <dgm:cxn modelId="{2C611DB0-F532-4C9E-9DCE-D3B6F62FEC94}" type="presParOf" srcId="{73017F42-C673-4738-A5C7-93C3CDDEEA71}" destId="{9DD1714C-9E9F-499E-A52C-85DAA6FC987E}" srcOrd="4" destOrd="0" presId="urn:microsoft.com/office/officeart/2005/8/layout/vList5"/>
    <dgm:cxn modelId="{741B7A98-1498-42D1-B363-5935DDD09F41}" type="presParOf" srcId="{9DD1714C-9E9F-499E-A52C-85DAA6FC987E}" destId="{72BEFCAD-164C-4018-859B-F2A1E67E0F46}" srcOrd="0" destOrd="0" presId="urn:microsoft.com/office/officeart/2005/8/layout/vList5"/>
    <dgm:cxn modelId="{BCC806B8-E34E-4EC1-993E-4FA47F7D8F06}" type="presParOf" srcId="{9DD1714C-9E9F-499E-A52C-85DAA6FC987E}" destId="{878824CC-4628-4ED0-A25B-3691F565CDB6}" srcOrd="1" destOrd="0" presId="urn:microsoft.com/office/officeart/2005/8/layout/vList5"/>
    <dgm:cxn modelId="{082C79FF-82D6-4AE9-B66A-D904E941C95C}" type="presParOf" srcId="{73017F42-C673-4738-A5C7-93C3CDDEEA71}" destId="{089B6D27-A8F4-4C21-A35B-7FBF2EEBAAC4}" srcOrd="5" destOrd="0" presId="urn:microsoft.com/office/officeart/2005/8/layout/vList5"/>
    <dgm:cxn modelId="{6AE9CD04-714B-418E-A50C-59F392386017}" type="presParOf" srcId="{73017F42-C673-4738-A5C7-93C3CDDEEA71}" destId="{716EFD20-1459-42A5-8809-088DACD3B623}" srcOrd="6" destOrd="0" presId="urn:microsoft.com/office/officeart/2005/8/layout/vList5"/>
    <dgm:cxn modelId="{A4ACB8CC-04CC-40B4-A088-EEF4C6874401}" type="presParOf" srcId="{716EFD20-1459-42A5-8809-088DACD3B623}" destId="{26E52C64-94EE-4B60-9CBB-7811E67964DF}" srcOrd="0" destOrd="0" presId="urn:microsoft.com/office/officeart/2005/8/layout/vList5"/>
    <dgm:cxn modelId="{521EAC56-41CB-4D58-995D-39F47A87A7CD}" type="presParOf" srcId="{716EFD20-1459-42A5-8809-088DACD3B623}" destId="{772CD9D3-2353-4E4A-AB66-2B69B849E73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53872-4000-41CB-9DEE-8FB1729C6BE5}">
      <dsp:nvSpPr>
        <dsp:cNvPr id="0" name=""/>
        <dsp:cNvSpPr/>
      </dsp:nvSpPr>
      <dsp:spPr>
        <a:xfrm rot="5400000">
          <a:off x="4196719" y="-1477594"/>
          <a:ext cx="1267719" cy="454642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Simplified planner combining a set of functions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Python but not .NET</a:t>
          </a:r>
        </a:p>
      </dsp:txBody>
      <dsp:txXfrm rot="-5400000">
        <a:off x="2557366" y="223644"/>
        <a:ext cx="4484542" cy="1143949"/>
      </dsp:txXfrm>
    </dsp:sp>
    <dsp:sp modelId="{B0588047-32A5-4076-B259-4F3D3DBDEC29}">
      <dsp:nvSpPr>
        <dsp:cNvPr id="0" name=""/>
        <dsp:cNvSpPr/>
      </dsp:nvSpPr>
      <dsp:spPr>
        <a:xfrm>
          <a:off x="0" y="3294"/>
          <a:ext cx="2557365" cy="1584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Basic</a:t>
          </a:r>
        </a:p>
      </dsp:txBody>
      <dsp:txXfrm>
        <a:off x="77356" y="80650"/>
        <a:ext cx="2402653" cy="1429937"/>
      </dsp:txXfrm>
    </dsp:sp>
    <dsp:sp modelId="{4309DCBA-DBCC-490B-B826-1082A5C8F6C1}">
      <dsp:nvSpPr>
        <dsp:cNvPr id="0" name=""/>
        <dsp:cNvSpPr/>
      </dsp:nvSpPr>
      <dsp:spPr>
        <a:xfrm rot="5400000">
          <a:off x="4196719" y="186287"/>
          <a:ext cx="1267719" cy="454642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Creates a plan with a single step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.NET &amp; Python</a:t>
          </a:r>
        </a:p>
      </dsp:txBody>
      <dsp:txXfrm rot="-5400000">
        <a:off x="2557366" y="1887526"/>
        <a:ext cx="4484542" cy="1143949"/>
      </dsp:txXfrm>
    </dsp:sp>
    <dsp:sp modelId="{BD0C7793-5CFC-4A57-B164-D2C641AEE575}">
      <dsp:nvSpPr>
        <dsp:cNvPr id="0" name=""/>
        <dsp:cNvSpPr/>
      </dsp:nvSpPr>
      <dsp:spPr>
        <a:xfrm>
          <a:off x="0" y="1667176"/>
          <a:ext cx="2557365" cy="1584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Action</a:t>
          </a:r>
        </a:p>
      </dsp:txBody>
      <dsp:txXfrm>
        <a:off x="77356" y="1744532"/>
        <a:ext cx="2402653" cy="1429937"/>
      </dsp:txXfrm>
    </dsp:sp>
    <dsp:sp modelId="{878824CC-4628-4ED0-A25B-3691F565CDB6}">
      <dsp:nvSpPr>
        <dsp:cNvPr id="0" name=""/>
        <dsp:cNvSpPr/>
      </dsp:nvSpPr>
      <dsp:spPr>
        <a:xfrm rot="5400000">
          <a:off x="4196719" y="1850169"/>
          <a:ext cx="1267719" cy="454642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Creates a plan with a series of interconnected steps and custom generated input &amp; output variables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.NET &amp; Python</a:t>
          </a:r>
        </a:p>
      </dsp:txBody>
      <dsp:txXfrm rot="-5400000">
        <a:off x="2557366" y="3551408"/>
        <a:ext cx="4484542" cy="1143949"/>
      </dsp:txXfrm>
    </dsp:sp>
    <dsp:sp modelId="{72BEFCAD-164C-4018-859B-F2A1E67E0F46}">
      <dsp:nvSpPr>
        <dsp:cNvPr id="0" name=""/>
        <dsp:cNvSpPr/>
      </dsp:nvSpPr>
      <dsp:spPr>
        <a:xfrm>
          <a:off x="0" y="3331058"/>
          <a:ext cx="2557365" cy="1584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Sequential</a:t>
          </a:r>
        </a:p>
      </dsp:txBody>
      <dsp:txXfrm>
        <a:off x="77356" y="3408414"/>
        <a:ext cx="2402653" cy="1429937"/>
      </dsp:txXfrm>
    </dsp:sp>
    <dsp:sp modelId="{772CD9D3-2353-4E4A-AB66-2B69B849E73A}">
      <dsp:nvSpPr>
        <dsp:cNvPr id="0" name=""/>
        <dsp:cNvSpPr/>
      </dsp:nvSpPr>
      <dsp:spPr>
        <a:xfrm rot="5400000">
          <a:off x="4196719" y="3514051"/>
          <a:ext cx="1267719" cy="454642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Incrementally performs steps and observes results before performing the next step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.NET &amp; Python</a:t>
          </a:r>
        </a:p>
      </dsp:txBody>
      <dsp:txXfrm rot="-5400000">
        <a:off x="2557366" y="5215290"/>
        <a:ext cx="4484542" cy="1143949"/>
      </dsp:txXfrm>
    </dsp:sp>
    <dsp:sp modelId="{26E52C64-94EE-4B60-9CBB-7811E67964DF}">
      <dsp:nvSpPr>
        <dsp:cNvPr id="0" name=""/>
        <dsp:cNvSpPr/>
      </dsp:nvSpPr>
      <dsp:spPr>
        <a:xfrm>
          <a:off x="0" y="4994940"/>
          <a:ext cx="2557365" cy="1584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Stepwise</a:t>
          </a:r>
        </a:p>
      </dsp:txBody>
      <dsp:txXfrm>
        <a:off x="77356" y="5072296"/>
        <a:ext cx="2402653" cy="1429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3587E-73A5-4C23-5347-DFAAFA5AB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37823-3509-D083-3C27-B892CCEFA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BFA6F-6E84-077C-3E16-C9CAF0738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B761-B382-413D-9ACC-ED0647FE44B5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D9C4B-DE8B-40EA-48EC-9E1445E08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06E7F-EE60-6A09-5F04-DD5C57C50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6B8C-9912-4A16-A29A-5976C8732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13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15A3F-0BDD-1747-2583-9795A1B9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C8E9FC-F256-0802-8935-E712CCF1C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3B04D-1FFA-7AF3-AEE0-ADF2033D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B761-B382-413D-9ACC-ED0647FE44B5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56A1B-E81C-8889-5AE6-1146D6DB6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EB438-F902-D62D-66C5-CA769CDB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6B8C-9912-4A16-A29A-5976C8732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9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91B80-8151-BD92-4C95-440B303E7B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970853-73D0-6B58-7AF4-1EAC10CE2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152A4-C6B1-5FCE-6B95-6F1DC149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B761-B382-413D-9ACC-ED0647FE44B5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6C756-DA16-C5FC-19F3-6472D8694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8BAF3-0E74-1E8A-6CAE-763B198F4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6B8C-9912-4A16-A29A-5976C8732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08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/>
          <a:lstStyle>
            <a:lvl1pPr marL="0" indent="0" algn="ctr" defTabSz="-18496626" rtl="0" eaLnBrk="1" fontAlgn="base" hangingPunct="1">
              <a:spcBef>
                <a:spcPct val="0"/>
              </a:spcBef>
              <a:spcAft>
                <a:spcPct val="0"/>
              </a:spcAft>
              <a:defRPr lang="en-US" sz="3733" b="1" dirty="0">
                <a:solidFill>
                  <a:srgbClr val="FF00FE"/>
                </a:solidFill>
                <a:latin typeface="Calibri"/>
                <a:ea typeface="+mj-ea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267200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667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400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133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1867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600" b="0">
                <a:latin typeface="Calibri Ligh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990974"/>
      </p:ext>
    </p:extLst>
  </p:cSld>
  <p:clrMapOvr>
    <a:masterClrMapping/>
  </p:clrMapOvr>
  <p:transition>
    <p:fade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10EA7-5BDA-0958-A69A-48E189386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E76F8-7A80-B243-781A-BB91DCE6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A7FA3-945F-8B72-9D99-F9C0068D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B761-B382-413D-9ACC-ED0647FE44B5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9D274-C6DF-E382-0DAC-26F9390A5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CCC22-8910-A16F-4D46-65250C8D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6B8C-9912-4A16-A29A-5976C8732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60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7CC21-BC58-E30B-3B86-A7B3E12EA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F6AAA-3385-CCB1-4F5A-5DFFE9EF1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6DA0E-892F-2ACC-F198-AA6ECDE3E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B761-B382-413D-9ACC-ED0647FE44B5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E424A-BFAF-5260-A2CD-EAD8AA64E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398A2-B55A-6F13-7B81-3396DD43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6B8C-9912-4A16-A29A-5976C8732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3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ABA2D-52DA-ADC3-E2DF-545A46D49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E7C39-0B7B-11CD-D5DD-29EA7D0C75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C2D4C-74F8-48F9-9EFA-A957BA077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806D5-8B48-550D-435D-3EECD0621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B761-B382-413D-9ACC-ED0647FE44B5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5F331-FE98-6F2D-898C-09F1CEC7A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DBCDB-7AC6-3AD9-9821-3A9B1D574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6B8C-9912-4A16-A29A-5976C8732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40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FE15C-5660-1F88-3FCC-84A27405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66569-E320-3EFE-39FF-61E809161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2E3DE-000E-F49B-5D70-C96E642E7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F71BF1-1534-3024-E71A-1EDA0BDEB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60B554-6BDF-C634-824D-DFC34C824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B12D0B-742D-D30F-B2B7-92FC3E99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B761-B382-413D-9ACC-ED0647FE44B5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E0A724-BB7B-B4D6-0903-2DDB53A77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64F3-D33D-8AF5-2B38-60AF8B0E1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6B8C-9912-4A16-A29A-5976C8732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52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42798-85CB-7630-EBCC-A0734E91E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20BB21-32E6-23EE-CB7C-7E7CF08A2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B761-B382-413D-9ACC-ED0647FE44B5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3DDBBA-75D6-ABB9-AA3C-360DFEFB6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B70317-C205-9427-2DF1-0E083B4C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6B8C-9912-4A16-A29A-5976C8732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36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DB7236-1187-AFF8-A1A7-5B47D98DA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B761-B382-413D-9ACC-ED0647FE44B5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1838F3-2ECC-F920-1799-B162781E9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84EEF-2471-C42A-E12B-A6428F28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6B8C-9912-4A16-A29A-5976C8732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36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C19EF-E99F-98AA-38C5-A40C1E640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C020B-12F9-272F-5826-92B5CBE15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8BEC8-6396-25B9-10E8-FE9A63E71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89E32-BC90-801F-84A9-382159E15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B761-B382-413D-9ACC-ED0647FE44B5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C9155-7601-1C7B-4613-AAE47EFA3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74061-A532-A72C-EAFC-DDF28086C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6B8C-9912-4A16-A29A-5976C8732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7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80375-2081-A808-776B-DAC040E2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E19482-CBA9-44F8-A607-25FA3BF262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AE776-117E-B9D6-A0C3-69DAF08D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BE0A4-BE96-BDE7-83A5-5176C3824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B761-B382-413D-9ACC-ED0647FE44B5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F92-E117-4997-3A6F-0FF485375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134E4-E8EF-0E60-D83D-33D7F11F5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6B8C-9912-4A16-A29A-5976C8732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07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F015B0-31B1-C46E-F1FF-D448C527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DA697-FEA7-C535-721A-3905F1BC2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3E9C7-7F65-DCB1-0721-FE1EBC785F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8B761-B382-413D-9ACC-ED0647FE44B5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38754-9F84-8B31-D676-44E66920D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086B0-1548-59A1-047B-2A6589E41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36B8C-9912-4A16-A29A-5976C8732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4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aka.ms/oai/acces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learn.microsoft.com/en-us/azure/ai-services/openai/concepts/model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i.azure.com/" TargetMode="External"/><Relationship Id="rId2" Type="http://schemas.openxmlformats.org/officeDocument/2006/relationships/hyperlink" Target="https://oai.azure.com/porta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python.langchain.com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github.com/microsoft/semantic-kerne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book/10.1007/978-1-4842-8870-2" TargetMode="External"/><Relationship Id="rId2" Type="http://schemas.openxmlformats.org/officeDocument/2006/relationships/hyperlink" Target="https://curatedsql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csmore.info/on/sk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witter.com/feaselkl" TargetMode="External"/><Relationship Id="rId4" Type="http://schemas.openxmlformats.org/officeDocument/2006/relationships/hyperlink" Target="mailto:feaselkl@solliance.net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166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7DEF5-9621-F3D9-5AEB-AD9BEE957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8C847-D8C3-CEEE-A40F-34154BE1C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70097" cy="3320668"/>
          </a:xfrm>
        </p:spPr>
        <p:txBody>
          <a:bodyPr>
            <a:normAutofit/>
          </a:bodyPr>
          <a:lstStyle/>
          <a:p>
            <a:r>
              <a:rPr lang="en-US" b="1" dirty="0"/>
              <a:t>Basic Setup</a:t>
            </a:r>
          </a:p>
          <a:p>
            <a:r>
              <a:rPr lang="en-US" dirty="0"/>
              <a:t>Trying out Semantic Kernel</a:t>
            </a:r>
          </a:p>
          <a:p>
            <a:r>
              <a:rPr lang="en-US" dirty="0"/>
              <a:t>Semantic Kernel plugins</a:t>
            </a:r>
          </a:p>
          <a:p>
            <a:r>
              <a:rPr lang="en-US" dirty="0"/>
              <a:t>Personalize your experience</a:t>
            </a:r>
          </a:p>
          <a:p>
            <a:r>
              <a:rPr lang="en-US" dirty="0"/>
              <a:t>What comes next?</a:t>
            </a:r>
          </a:p>
        </p:txBody>
      </p:sp>
      <p:pic>
        <p:nvPicPr>
          <p:cNvPr id="6" name="Picture 5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BD0D300A-C9D4-9025-5AF1-3BEBAF7E0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30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3787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12C44-AA58-ACD3-21F2-D10AA7CD7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OpenAI (AOAI)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8EA3D-FD71-129D-E4E2-78BDB1475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Built on top of OpenAI</a:t>
            </a:r>
          </a:p>
          <a:p>
            <a:r>
              <a:rPr lang="en-US" dirty="0"/>
              <a:t>Features typically come in 3-6 months after they appear on OpenAI</a:t>
            </a:r>
          </a:p>
          <a:p>
            <a:r>
              <a:rPr lang="en-US" dirty="0"/>
              <a:t>Your OpenAI credentials will </a:t>
            </a:r>
            <a:r>
              <a:rPr lang="en-US" b="1" dirty="0"/>
              <a:t>not</a:t>
            </a:r>
            <a:r>
              <a:rPr lang="en-US" dirty="0"/>
              <a:t> work for Azure OpenAI</a:t>
            </a:r>
          </a:p>
          <a:p>
            <a:r>
              <a:rPr lang="en-US" dirty="0"/>
              <a:t>Currently (December 2023) limited access – </a:t>
            </a:r>
            <a:r>
              <a:rPr lang="en-US" dirty="0">
                <a:hlinkClick r:id="rId2"/>
              </a:rPr>
              <a:t>registration form</a:t>
            </a:r>
            <a:r>
              <a:rPr lang="en-US" dirty="0"/>
              <a:t> needed to whitelist a subscription</a:t>
            </a:r>
          </a:p>
        </p:txBody>
      </p:sp>
    </p:spTree>
    <p:extLst>
      <p:ext uri="{BB962C8B-B14F-4D97-AF65-F5344CB8AC3E}">
        <p14:creationId xmlns:p14="http://schemas.microsoft.com/office/powerpoint/2010/main" val="3797446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6E98C-0179-5CBB-3F70-A72988F1C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Your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CE1E7-D576-EDFA-E23F-08B1D7734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Azure OpenAI has several models available to us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Recommendation: use GPT-4 over GPT-3.5 if possible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8F515-FD9E-253C-C27D-F2F7AA66A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190" y="2331321"/>
            <a:ext cx="7847619" cy="2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52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83B8B-8C6D-38A8-EC2B-E237A65D7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GPT-4 Availability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2AAB3-10CB-2D77-6DAF-756A70C53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Access limited to specific regions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7B23A-6254-90A7-03D0-7549941CD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071" y="2483992"/>
            <a:ext cx="7343858" cy="400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10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AFA9F-F369-F2C3-4DDF-87A656139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You’ve Been Approved…What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2030F-615B-1491-DA43-4FAD488D2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Azure OpenAI service available in Azure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AF131-43D1-D52C-DBA7-649335102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6" y="2417157"/>
            <a:ext cx="10666667" cy="3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05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279F3-6409-0C2C-7E34-C5A5163CE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 Azure OpenAI Service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5C95D7-B2EC-1DDA-FE32-A149EA4EB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7406" y="1295664"/>
            <a:ext cx="5740924" cy="5523112"/>
          </a:xfrm>
        </p:spPr>
      </p:pic>
    </p:spTree>
    <p:extLst>
      <p:ext uri="{BB962C8B-B14F-4D97-AF65-F5344CB8AC3E}">
        <p14:creationId xmlns:p14="http://schemas.microsoft.com/office/powerpoint/2010/main" val="105115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7177-0765-1970-4CD5-19D34FBE0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Grab Critical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D29F5-03F8-75F7-0F53-AE138D9C9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AOAI uses the combination of endpoint + key to provide security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62A54A-3F80-4C01-FC7C-9DD7837F0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258" y="2356734"/>
            <a:ext cx="6475483" cy="43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63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A509-FDC9-EC30-C007-570B7A94C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AI UI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75DC5-582F-F101-8AA3-126C831EC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8711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https://oai.azure.com/portal</a:t>
            </a:r>
            <a:endParaRPr lang="en-US" dirty="0"/>
          </a:p>
          <a:p>
            <a:pPr lvl="1"/>
            <a:r>
              <a:rPr lang="en-US" dirty="0"/>
              <a:t>Default experience</a:t>
            </a:r>
          </a:p>
          <a:p>
            <a:pPr lvl="1"/>
            <a:r>
              <a:rPr lang="en-US" dirty="0"/>
              <a:t>“Legacy” app but will not go away anytime soon</a:t>
            </a:r>
          </a:p>
          <a:p>
            <a:r>
              <a:rPr lang="en-US" dirty="0">
                <a:hlinkClick r:id="rId3"/>
              </a:rPr>
              <a:t>https://ai.azure.com</a:t>
            </a:r>
            <a:endParaRPr lang="en-US" dirty="0"/>
          </a:p>
          <a:p>
            <a:pPr lvl="1"/>
            <a:r>
              <a:rPr lang="en-US" dirty="0"/>
              <a:t>New experience</a:t>
            </a:r>
          </a:p>
          <a:p>
            <a:pPr lvl="1"/>
            <a:r>
              <a:rPr lang="en-US" dirty="0"/>
              <a:t>Still in public preview—does not have all functionality yet</a:t>
            </a:r>
          </a:p>
          <a:p>
            <a:r>
              <a:rPr lang="en-US" dirty="0"/>
              <a:t>Will focus on classic studio (oai.azure.com) today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A4812-DD3D-BC51-CF53-CD3CF98B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461" y="1680475"/>
            <a:ext cx="5988364" cy="51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34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A9B0A-6F6C-B173-BE81-A31ACC1B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 Deployment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82ABC-4A0B-8DFC-187D-BCB4A0268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67406"/>
          </a:xfrm>
        </p:spPr>
        <p:txBody>
          <a:bodyPr>
            <a:normAutofit/>
          </a:bodyPr>
          <a:lstStyle/>
          <a:p>
            <a:r>
              <a:rPr lang="en-US" dirty="0"/>
              <a:t>Deployment: custom endpoint to an Azure OpenAI base model or fine-tuned model</a:t>
            </a:r>
          </a:p>
          <a:p>
            <a:r>
              <a:rPr lang="en-US" dirty="0"/>
              <a:t>Choose a specific variant of a model (e.g., GPT-4 1106-preview)</a:t>
            </a:r>
          </a:p>
          <a:p>
            <a:r>
              <a:rPr lang="en-US" dirty="0"/>
              <a:t>Enable content filtering</a:t>
            </a:r>
          </a:p>
          <a:p>
            <a:r>
              <a:rPr lang="en-US" dirty="0"/>
              <a:t>Perform rate limiting</a:t>
            </a:r>
          </a:p>
          <a:p>
            <a:r>
              <a:rPr lang="en-US" dirty="0"/>
              <a:t>We will want </a:t>
            </a:r>
            <a:r>
              <a:rPr lang="en-US" b="1" dirty="0"/>
              <a:t>gpt-4</a:t>
            </a:r>
            <a:r>
              <a:rPr lang="en-US" dirty="0"/>
              <a:t> and </a:t>
            </a:r>
            <a:r>
              <a:rPr lang="en-US" b="1" dirty="0"/>
              <a:t>text-embedding-ada-002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F5D031-E16E-90D2-C7CB-FAFDC5B3F7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57451" y="1690689"/>
            <a:ext cx="5982111" cy="4351338"/>
          </a:xfrm>
        </p:spPr>
      </p:pic>
    </p:spTree>
    <p:extLst>
      <p:ext uri="{BB962C8B-B14F-4D97-AF65-F5344CB8AC3E}">
        <p14:creationId xmlns:p14="http://schemas.microsoft.com/office/powerpoint/2010/main" val="1129973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7DEF5-9621-F3D9-5AEB-AD9BEE957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8C847-D8C3-CEEE-A40F-34154BE1C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70097" cy="3320668"/>
          </a:xfrm>
        </p:spPr>
        <p:txBody>
          <a:bodyPr>
            <a:normAutofit/>
          </a:bodyPr>
          <a:lstStyle/>
          <a:p>
            <a:r>
              <a:rPr lang="en-US" dirty="0"/>
              <a:t>Basic Setup</a:t>
            </a:r>
          </a:p>
          <a:p>
            <a:r>
              <a:rPr lang="en-US" b="1" dirty="0"/>
              <a:t>Trying out Semantic Kernel</a:t>
            </a:r>
          </a:p>
          <a:p>
            <a:r>
              <a:rPr lang="en-US" dirty="0"/>
              <a:t>Semantic Kernel plugins</a:t>
            </a:r>
          </a:p>
          <a:p>
            <a:r>
              <a:rPr lang="en-US" dirty="0"/>
              <a:t>Personalize your experience</a:t>
            </a:r>
          </a:p>
          <a:p>
            <a:r>
              <a:rPr lang="en-US" dirty="0"/>
              <a:t>What comes next?</a:t>
            </a:r>
          </a:p>
        </p:txBody>
      </p:sp>
      <p:pic>
        <p:nvPicPr>
          <p:cNvPr id="6" name="Picture 5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BD0D300A-C9D4-9025-5AF1-3BEBAF7E0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30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0746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68AB75-B7D0-9194-5632-347BC10B5C60}"/>
              </a:ext>
            </a:extLst>
          </p:cNvPr>
          <p:cNvSpPr txBox="1"/>
          <p:nvPr/>
        </p:nvSpPr>
        <p:spPr>
          <a:xfrm>
            <a:off x="215660" y="2311837"/>
            <a:ext cx="116887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Segoe" panose="020B0502040504020203" pitchFamily="34" charset="0"/>
              </a:rPr>
              <a:t>Integrate OpenAI into Your Code with Semantic Kernel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481DF-3742-CFF6-E0D9-67A6DBDEB455}"/>
              </a:ext>
            </a:extLst>
          </p:cNvPr>
          <p:cNvSpPr txBox="1"/>
          <p:nvPr/>
        </p:nvSpPr>
        <p:spPr>
          <a:xfrm>
            <a:off x="2828925" y="4250829"/>
            <a:ext cx="6534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egoe" panose="020B0502040504020203" pitchFamily="34" charset="0"/>
              </a:rPr>
              <a:t>Kevin Feasel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B1C171-919A-0D7F-38D2-907FAF952323}"/>
              </a:ext>
            </a:extLst>
          </p:cNvPr>
          <p:cNvSpPr txBox="1"/>
          <p:nvPr/>
        </p:nvSpPr>
        <p:spPr>
          <a:xfrm>
            <a:off x="2828925" y="5358824"/>
            <a:ext cx="6534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latin typeface="Segoe" panose="020B0502040504020203" pitchFamily="34" charset="0"/>
              </a:rPr>
              <a:t>feaselkl@solliance.net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3449234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BC40-EF16-6E17-BA74-BAA50C8A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Semantic Kernel?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3FF56-2B3A-3BDE-9720-C424CDD5B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source SDK to integrate OpenAI, Azure OpenAI, and  Hugging Face with existing code</a:t>
            </a:r>
          </a:p>
          <a:p>
            <a:r>
              <a:rPr lang="en-US" dirty="0"/>
              <a:t>Serves as an AI orchestration layer for custom code</a:t>
            </a:r>
          </a:p>
        </p:txBody>
      </p:sp>
      <p:pic>
        <p:nvPicPr>
          <p:cNvPr id="1026" name="Picture 2" descr="Copilot stack with the orchestration layer in the middle">
            <a:extLst>
              <a:ext uri="{FF2B5EF4-FFF2-40B4-BE49-F238E27FC236}">
                <a16:creationId xmlns:a16="http://schemas.microsoft.com/office/drawing/2014/main" id="{337AF213-6473-0F94-E9D5-8F9649B97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7" y="3429000"/>
            <a:ext cx="43656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813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60C17-51FD-D46A-202B-77943E6B5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Why Would I Use Semantic Kernel?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DAA04-6AA1-CA96-457E-F945E4D29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378" y="2743200"/>
            <a:ext cx="5722070" cy="361314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Supports C#, F#, Python, and Java</a:t>
            </a:r>
          </a:p>
          <a:p>
            <a:r>
              <a:rPr lang="en-US" dirty="0"/>
              <a:t>Works with your existing code base (.NET Standard 2.0 or later)</a:t>
            </a:r>
          </a:p>
          <a:p>
            <a:r>
              <a:rPr lang="en-US" dirty="0"/>
              <a:t>Reduces complexity of working with AI services</a:t>
            </a:r>
          </a:p>
          <a:p>
            <a:pPr lvl="1"/>
            <a:r>
              <a:rPr lang="en-US" sz="2800" dirty="0"/>
              <a:t>One API instead of several</a:t>
            </a:r>
          </a:p>
          <a:p>
            <a:pPr lvl="1"/>
            <a:r>
              <a:rPr lang="en-US" sz="2800" dirty="0"/>
              <a:t>Allows iterative operation</a:t>
            </a:r>
          </a:p>
          <a:p>
            <a:r>
              <a:rPr lang="en-US" dirty="0"/>
              <a:t>Turns AI service operation into pipelines</a:t>
            </a:r>
          </a:p>
        </p:txBody>
      </p:sp>
      <p:pic>
        <p:nvPicPr>
          <p:cNvPr id="7" name="Picture 6" descr="A cartoon of a person holding his head&#10;&#10;Description automatically generated">
            <a:extLst>
              <a:ext uri="{FF2B5EF4-FFF2-40B4-BE49-F238E27FC236}">
                <a16:creationId xmlns:a16="http://schemas.microsoft.com/office/drawing/2014/main" id="{EA410906-3589-AB0C-29AE-B106B98EB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r="3898" b="-4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21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60C17-51FD-D46A-202B-77943E6B5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DAA04-6AA1-CA96-457E-F945E4D29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Request (1) goes to kernel (2). Kernel orchestrates the user’s request</a:t>
            </a:r>
          </a:p>
          <a:p>
            <a:r>
              <a:rPr lang="en-US" dirty="0"/>
              <a:t>Pipeline elements access vector DBs (2.1), determine appropriate plugins (2.2), call plugins (2.3), incorporate custom plugins (2.4)</a:t>
            </a:r>
          </a:p>
          <a:p>
            <a:r>
              <a:rPr lang="en-US" dirty="0"/>
              <a:t>Results sent back to user (3)</a:t>
            </a:r>
          </a:p>
        </p:txBody>
      </p:sp>
      <p:pic>
        <p:nvPicPr>
          <p:cNvPr id="2050" name="Picture 2" descr="Technical perspective of what's happening">
            <a:extLst>
              <a:ext uri="{FF2B5EF4-FFF2-40B4-BE49-F238E27FC236}">
                <a16:creationId xmlns:a16="http://schemas.microsoft.com/office/drawing/2014/main" id="{D29A2F2F-6729-A95D-88F4-ED76B4FA9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16" y="3127734"/>
            <a:ext cx="7709484" cy="373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689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60C17-51FD-D46A-202B-77943E6B5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Kernel vs </a:t>
            </a:r>
            <a:r>
              <a:rPr lang="en-US" dirty="0" err="1"/>
              <a:t>LangChain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DAA04-6AA1-CA96-457E-F945E4D29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LangChain</a:t>
            </a:r>
            <a:r>
              <a:rPr lang="en-US" dirty="0"/>
              <a:t>: popular Python-based framework for developing applications powered by language models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D50313-751F-D66E-7919-6B5F9D04B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619658"/>
              </p:ext>
            </p:extLst>
          </p:nvPr>
        </p:nvGraphicFramePr>
        <p:xfrm>
          <a:off x="1701560" y="2828346"/>
          <a:ext cx="878888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4440">
                  <a:extLst>
                    <a:ext uri="{9D8B030D-6E8A-4147-A177-3AD203B41FA5}">
                      <a16:colId xmlns:a16="http://schemas.microsoft.com/office/drawing/2014/main" val="2774534040"/>
                    </a:ext>
                  </a:extLst>
                </a:gridCol>
                <a:gridCol w="4394440">
                  <a:extLst>
                    <a:ext uri="{9D8B030D-6E8A-4147-A177-3AD203B41FA5}">
                      <a16:colId xmlns:a16="http://schemas.microsoft.com/office/drawing/2014/main" val="32287937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 err="1"/>
                        <a:t>LangChain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Semantic Kernel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031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Open-source library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Open-source library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582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Great community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Microsoft support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388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Easier for prototyping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Easier for integration with existing apps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17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Nightly builds aren’t always backwards compatible and often introduce new bugs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Still in beta but typically stable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406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512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514CD-4961-8AF7-0928-AA3A8F942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 in .NET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00617-F31A-403E-D8C4-F829BD950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Needs the Semantic Kernel NuGet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EF338D-D4A3-A062-13B7-5A61D8A76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817" y="2544792"/>
            <a:ext cx="9444366" cy="422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89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8A98E6-C396-8111-5DE6-4B248623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Demo Time!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43FB09-F243-20EB-0EE6-6024768B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629235"/>
            <a:ext cx="3785514" cy="168029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Try Semantic Kernel in a C# console application</a:t>
            </a:r>
          </a:p>
          <a:p>
            <a:r>
              <a:rPr lang="en-US" dirty="0">
                <a:solidFill>
                  <a:schemeClr val="tx1"/>
                </a:solidFill>
              </a:rPr>
              <a:t>Show a bonus example in F#</a:t>
            </a:r>
          </a:p>
        </p:txBody>
      </p:sp>
      <p:pic>
        <p:nvPicPr>
          <p:cNvPr id="3" name="Picture 2" descr="A person in a top hat holding a bottle with a cart full of people&#10;&#10;Description automatically generated">
            <a:extLst>
              <a:ext uri="{FF2B5EF4-FFF2-40B4-BE49-F238E27FC236}">
                <a16:creationId xmlns:a16="http://schemas.microsoft.com/office/drawing/2014/main" id="{364E740A-EABB-754F-6D8E-6B80D86AF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516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12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7DEF5-9621-F3D9-5AEB-AD9BEE957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8C847-D8C3-CEEE-A40F-34154BE1C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70097" cy="3320668"/>
          </a:xfrm>
        </p:spPr>
        <p:txBody>
          <a:bodyPr>
            <a:normAutofit/>
          </a:bodyPr>
          <a:lstStyle/>
          <a:p>
            <a:r>
              <a:rPr lang="en-US" dirty="0"/>
              <a:t>Basic Setup</a:t>
            </a:r>
          </a:p>
          <a:p>
            <a:r>
              <a:rPr lang="en-US" dirty="0"/>
              <a:t>Trying out Semantic Kernel</a:t>
            </a:r>
          </a:p>
          <a:p>
            <a:r>
              <a:rPr lang="en-US" b="1" dirty="0"/>
              <a:t>Semantic Kernel plugins</a:t>
            </a:r>
          </a:p>
          <a:p>
            <a:r>
              <a:rPr lang="en-US" dirty="0"/>
              <a:t>Personalize your experience</a:t>
            </a:r>
          </a:p>
          <a:p>
            <a:r>
              <a:rPr lang="en-US" dirty="0"/>
              <a:t>What comes next?</a:t>
            </a:r>
          </a:p>
        </p:txBody>
      </p:sp>
      <p:pic>
        <p:nvPicPr>
          <p:cNvPr id="6" name="Picture 5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BD0D300A-C9D4-9025-5AF1-3BEBAF7E0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30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2841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9A8BC-A402-DE24-42D4-D76AA263F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Kernel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F633E-190D-6803-D3EC-90AA2E258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function: prompt sent to an AI service, along with any relevant settings</a:t>
            </a:r>
          </a:p>
          <a:p>
            <a:r>
              <a:rPr lang="en-US" dirty="0"/>
              <a:t>Native function: task we do not send to an AI service</a:t>
            </a:r>
          </a:p>
          <a:p>
            <a:pPr lvl="1"/>
            <a:r>
              <a:rPr lang="en-US" dirty="0"/>
              <a:t>Retrieve data from a database</a:t>
            </a:r>
          </a:p>
          <a:p>
            <a:pPr lvl="1"/>
            <a:r>
              <a:rPr lang="en-US" dirty="0"/>
              <a:t>Perform complex math</a:t>
            </a:r>
          </a:p>
          <a:p>
            <a:pPr lvl="1"/>
            <a:r>
              <a:rPr lang="en-US" dirty="0"/>
              <a:t>Send an e-mail or execute a workflow</a:t>
            </a:r>
          </a:p>
          <a:p>
            <a:r>
              <a:rPr lang="en-US" dirty="0"/>
              <a:t>Both semantic + </a:t>
            </a:r>
            <a:r>
              <a:rPr lang="en-US"/>
              <a:t>native functions </a:t>
            </a:r>
            <a:r>
              <a:rPr lang="en-US" dirty="0"/>
              <a:t>are expressed as </a:t>
            </a:r>
            <a:r>
              <a:rPr lang="en-US" dirty="0" err="1"/>
              <a:t>SKFunction</a:t>
            </a:r>
            <a:r>
              <a:rPr lang="en-US" dirty="0"/>
              <a:t> objects</a:t>
            </a:r>
          </a:p>
          <a:p>
            <a:r>
              <a:rPr lang="en-US" dirty="0"/>
              <a:t>Pipeline: set of </a:t>
            </a:r>
            <a:r>
              <a:rPr lang="en-US" dirty="0" err="1"/>
              <a:t>SKFunction</a:t>
            </a:r>
            <a:r>
              <a:rPr lang="en-US" dirty="0"/>
              <a:t> objects chained together</a:t>
            </a:r>
          </a:p>
          <a:p>
            <a:pPr lvl="1"/>
            <a:r>
              <a:rPr lang="en-US" dirty="0"/>
              <a:t>Kernel class includes a </a:t>
            </a:r>
            <a:r>
              <a:rPr lang="en-US" dirty="0" err="1"/>
              <a:t>RunAsync</a:t>
            </a:r>
            <a:r>
              <a:rPr lang="en-US" dirty="0"/>
              <a:t>() method to execute this pipeline</a:t>
            </a:r>
          </a:p>
        </p:txBody>
      </p:sp>
    </p:spTree>
    <p:extLst>
      <p:ext uri="{BB962C8B-B14F-4D97-AF65-F5344CB8AC3E}">
        <p14:creationId xmlns:p14="http://schemas.microsoft.com/office/powerpoint/2010/main" val="3143733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29E2-F724-3E35-8ABA-EEF01C0BB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Kernel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24861-31D2-5228-2670-C017394FC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Microsoft has a variety of semantic function examples in </a:t>
            </a:r>
            <a:r>
              <a:rPr lang="en-US" dirty="0">
                <a:hlinkClick r:id="rId2"/>
              </a:rPr>
              <a:t>the Semantic Kernel repo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A64F0-989F-9FBB-53E6-F330D70E5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964" y="2642943"/>
            <a:ext cx="5614072" cy="42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56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899E4-6D1A-6BE5-E95A-F6967F676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Plugin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90809-DD8C-A07E-1139-F58924575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plugin has two required files:</a:t>
            </a:r>
          </a:p>
          <a:p>
            <a:pPr lvl="1"/>
            <a:r>
              <a:rPr lang="en-US" dirty="0" err="1"/>
              <a:t>Config.json</a:t>
            </a:r>
            <a:r>
              <a:rPr lang="en-US" dirty="0"/>
              <a:t> – configuration settings for the semantic function</a:t>
            </a:r>
          </a:p>
          <a:p>
            <a:pPr lvl="1"/>
            <a:r>
              <a:rPr lang="en-US" dirty="0"/>
              <a:t>Skprompt.txt – the input prompt you will send</a:t>
            </a:r>
          </a:p>
          <a:p>
            <a:r>
              <a:rPr lang="en-US" dirty="0"/>
              <a:t>Import plugins from a directory using the kernel function </a:t>
            </a:r>
            <a:r>
              <a:rPr lang="en-US" b="1" dirty="0" err="1"/>
              <a:t>ImportSemanticFunctionsFromDirectory</a:t>
            </a:r>
            <a:r>
              <a:rPr lang="en-US" b="1" dirty="0"/>
              <a:t>()</a:t>
            </a:r>
          </a:p>
          <a:p>
            <a:r>
              <a:rPr lang="en-US" dirty="0"/>
              <a:t>Reference specific functions by folder name within the directory</a:t>
            </a:r>
          </a:p>
        </p:txBody>
      </p:sp>
    </p:spTree>
    <p:extLst>
      <p:ext uri="{BB962C8B-B14F-4D97-AF65-F5344CB8AC3E}">
        <p14:creationId xmlns:p14="http://schemas.microsoft.com/office/powerpoint/2010/main" val="251194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8C605-1E39-9D2B-6FD3-B359BDF99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 What am I doing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C9EFD-FA7A-07F9-468F-4DA0C1C21E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Data &amp; AI specialist at </a:t>
            </a:r>
            <a:r>
              <a:rPr lang="en-US" dirty="0" err="1"/>
              <a:t>Solliance</a:t>
            </a:r>
            <a:br>
              <a:rPr lang="en-US" dirty="0"/>
            </a:br>
            <a:endParaRPr lang="en-US" dirty="0"/>
          </a:p>
          <a:p>
            <a:r>
              <a:rPr lang="en-US" dirty="0">
                <a:hlinkClick r:id="rId2"/>
              </a:rPr>
              <a:t>Curated SQL</a:t>
            </a:r>
            <a:br>
              <a:rPr lang="en-US" dirty="0"/>
            </a:br>
            <a:endParaRPr lang="en-US" dirty="0"/>
          </a:p>
          <a:p>
            <a:r>
              <a:rPr lang="en-US" dirty="0">
                <a:hlinkClick r:id="rId3"/>
              </a:rPr>
              <a:t>Finding Ghosts in Your Data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81AB2D-3A15-9AE3-E3CC-855F427BA81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5263" y="1333710"/>
            <a:ext cx="5043340" cy="548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240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506E9-8FE1-5A50-A8BE-FACF2A909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The Planner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toon of 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3DEFAE11-9335-D5D2-9176-872DFFB1A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4018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814DB-E63F-3417-739C-BEE867C81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anchor="t">
            <a:normAutofit/>
          </a:bodyPr>
          <a:lstStyle/>
          <a:p>
            <a:r>
              <a:rPr lang="en-US" dirty="0"/>
              <a:t>Function accepting a request and returns a plan on how to accomplish the request</a:t>
            </a:r>
          </a:p>
          <a:p>
            <a:r>
              <a:rPr lang="en-US" dirty="0"/>
              <a:t>Can mix and match your semantic and native functions</a:t>
            </a:r>
          </a:p>
        </p:txBody>
      </p:sp>
    </p:spTree>
    <p:extLst>
      <p:ext uri="{BB962C8B-B14F-4D97-AF65-F5344CB8AC3E}">
        <p14:creationId xmlns:p14="http://schemas.microsoft.com/office/powerpoint/2010/main" val="861931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06E9-8FE1-5A50-A8BE-FACF2A909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Planner Types</a:t>
            </a:r>
            <a:endParaRPr lang="en-US" sz="5400" dirty="0"/>
          </a:p>
        </p:txBody>
      </p:sp>
      <p:pic>
        <p:nvPicPr>
          <p:cNvPr id="5" name="Picture 4" descr="A cartoon of 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3DEFAE11-9335-D5D2-9176-872DFFB1A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4018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DF0D2C7F-8A6E-8BB2-4A87-29C521FAB3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5954" y="238539"/>
          <a:ext cx="7103793" cy="6582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3515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3DC0-A31F-4CCB-8628-FF0B6ECCC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Instantiating a Planner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CC4F5-349F-3662-5918-80C85B86CD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Takes a kernel and reads all plugins registered to the kernel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var plugins = </a:t>
            </a:r>
            <a:r>
              <a:rPr lang="en-US" sz="2400" dirty="0" err="1">
                <a:latin typeface="Consolas" panose="020B0609020204030204" pitchFamily="49" charset="0"/>
              </a:rPr>
              <a:t>kernel.ImportFunctions</a:t>
            </a:r>
            <a:r>
              <a:rPr lang="en-US" sz="2400" dirty="0">
                <a:latin typeface="Consolas" panose="020B0609020204030204" pitchFamily="49" charset="0"/>
              </a:rPr>
              <a:t>(…);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var planner = new </a:t>
            </a:r>
            <a:r>
              <a:rPr lang="en-US" sz="2400" dirty="0" err="1">
                <a:latin typeface="Consolas" panose="020B0609020204030204" pitchFamily="49" charset="0"/>
              </a:rPr>
              <a:t>SequentialPlanner</a:t>
            </a:r>
            <a:r>
              <a:rPr lang="en-US" sz="2400" dirty="0">
                <a:latin typeface="Consolas" panose="020B0609020204030204" pitchFamily="49" charset="0"/>
              </a:rPr>
              <a:t>(kernel);</a:t>
            </a:r>
          </a:p>
          <a:p>
            <a:pPr marL="0" indent="0">
              <a:buNone/>
            </a:pPr>
            <a:endParaRPr lang="en-US" sz="2400" dirty="0">
              <a:latin typeface="Consolas" panose="020B0609020204030204" pitchFamily="49" charset="0"/>
            </a:endParaRPr>
          </a:p>
          <a:p>
            <a:r>
              <a:rPr lang="en-US" dirty="0"/>
              <a:t>The planner is itself a semantic function!</a:t>
            </a:r>
          </a:p>
          <a:p>
            <a:pPr marL="0" indent="0">
              <a:buNone/>
            </a:pPr>
            <a:endParaRPr lang="en-US" sz="2400" dirty="0">
              <a:latin typeface="Consolas" panose="020B0609020204030204" pitchFamily="49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7826DF-AE88-FE02-3503-7CE21C4906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96265" y="1825625"/>
            <a:ext cx="6353884" cy="4254664"/>
          </a:xfrm>
        </p:spPr>
      </p:pic>
    </p:spTree>
    <p:extLst>
      <p:ext uri="{BB962C8B-B14F-4D97-AF65-F5344CB8AC3E}">
        <p14:creationId xmlns:p14="http://schemas.microsoft.com/office/powerpoint/2010/main" val="4016276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D25485-698C-0D8E-2932-991887CF7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for Failure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4F6FFD-216B-7482-D407-78BCD629B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1220"/>
          </a:xfrm>
        </p:spPr>
        <p:txBody>
          <a:bodyPr>
            <a:normAutofit/>
          </a:bodyPr>
          <a:lstStyle/>
          <a:p>
            <a:r>
              <a:rPr lang="en-US" dirty="0"/>
              <a:t>Planner performance not guaranteed to be great</a:t>
            </a:r>
          </a:p>
          <a:p>
            <a:pPr lvl="1"/>
            <a:r>
              <a:rPr lang="en-US" dirty="0"/>
              <a:t>Incorporate “waiting on response” in your app</a:t>
            </a:r>
          </a:p>
          <a:p>
            <a:pPr lvl="1"/>
            <a:r>
              <a:rPr lang="en-US" dirty="0"/>
              <a:t>Allow generating partial responses to stream back to the user</a:t>
            </a:r>
          </a:p>
          <a:p>
            <a:pPr lvl="1"/>
            <a:r>
              <a:rPr lang="en-US" dirty="0"/>
              <a:t>Pre-defined plans (generated offline and stored as XML in your project) have one-time performance hit and then can be re-used later</a:t>
            </a:r>
          </a:p>
          <a:p>
            <a:r>
              <a:rPr lang="en-US" dirty="0"/>
              <a:t>Prompt and generated plan can both be expensive in terms of tokens</a:t>
            </a:r>
          </a:p>
          <a:p>
            <a:pPr lvl="1"/>
            <a:r>
              <a:rPr lang="en-US" dirty="0"/>
              <a:t>Use fewer, higher-order functions (functions that accept functions)</a:t>
            </a:r>
          </a:p>
          <a:p>
            <a:pPr lvl="1"/>
            <a:r>
              <a:rPr lang="en-US" dirty="0"/>
              <a:t>Pre-defined plans will not necessitate generating a new plan</a:t>
            </a:r>
          </a:p>
          <a:p>
            <a:r>
              <a:rPr lang="en-US" dirty="0"/>
              <a:t>Planner can generate faulty plans</a:t>
            </a:r>
          </a:p>
          <a:p>
            <a:pPr lvl="1"/>
            <a:r>
              <a:rPr lang="en-US" dirty="0"/>
              <a:t>Provide error handling</a:t>
            </a:r>
          </a:p>
          <a:p>
            <a:pPr lvl="1"/>
            <a:r>
              <a:rPr lang="en-US" dirty="0"/>
              <a:t>Could potentially ask the planner to fix the plan</a:t>
            </a:r>
          </a:p>
        </p:txBody>
      </p:sp>
    </p:spTree>
    <p:extLst>
      <p:ext uri="{BB962C8B-B14F-4D97-AF65-F5344CB8AC3E}">
        <p14:creationId xmlns:p14="http://schemas.microsoft.com/office/powerpoint/2010/main" val="3504357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8A98E6-C396-8111-5DE6-4B248623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Demo Time!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43FB09-F243-20EB-0EE6-6024768B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629235"/>
            <a:ext cx="3785514" cy="168029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Include an existing plugin in a C# console app</a:t>
            </a:r>
          </a:p>
          <a:p>
            <a:r>
              <a:rPr lang="en-US" dirty="0">
                <a:solidFill>
                  <a:schemeClr val="tx1"/>
                </a:solidFill>
              </a:rPr>
              <a:t>Incorporating plugins in an MVC website</a:t>
            </a:r>
          </a:p>
        </p:txBody>
      </p:sp>
      <p:pic>
        <p:nvPicPr>
          <p:cNvPr id="3" name="Picture 2" descr="A person in a top hat holding a bottle with a cart full of people&#10;&#10;Description automatically generated">
            <a:extLst>
              <a:ext uri="{FF2B5EF4-FFF2-40B4-BE49-F238E27FC236}">
                <a16:creationId xmlns:a16="http://schemas.microsoft.com/office/drawing/2014/main" id="{364E740A-EABB-754F-6D8E-6B80D86AF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516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36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7DEF5-9621-F3D9-5AEB-AD9BEE957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8C847-D8C3-CEEE-A40F-34154BE1C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70097" cy="3320668"/>
          </a:xfrm>
        </p:spPr>
        <p:txBody>
          <a:bodyPr>
            <a:normAutofit/>
          </a:bodyPr>
          <a:lstStyle/>
          <a:p>
            <a:r>
              <a:rPr lang="en-US" dirty="0"/>
              <a:t>Basic Setup</a:t>
            </a:r>
          </a:p>
          <a:p>
            <a:r>
              <a:rPr lang="en-US" dirty="0"/>
              <a:t>Trying out Semantic Kernel</a:t>
            </a:r>
          </a:p>
          <a:p>
            <a:r>
              <a:rPr lang="en-US" dirty="0"/>
              <a:t>Semantic Kernel plugins</a:t>
            </a:r>
          </a:p>
          <a:p>
            <a:r>
              <a:rPr lang="en-US" b="1" dirty="0"/>
              <a:t>Personalize your experience</a:t>
            </a:r>
          </a:p>
          <a:p>
            <a:r>
              <a:rPr lang="en-US" dirty="0"/>
              <a:t>What comes next?</a:t>
            </a:r>
          </a:p>
        </p:txBody>
      </p:sp>
      <p:pic>
        <p:nvPicPr>
          <p:cNvPr id="6" name="Picture 5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BD0D300A-C9D4-9025-5AF1-3BEBAF7E0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30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4540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630759-DC8E-632F-3EBC-C9695E348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en-US"/>
              <a:t>Memory</a:t>
            </a:r>
            <a:endParaRPr lang="en-US" dirty="0"/>
          </a:p>
        </p:txBody>
      </p:sp>
      <p:pic>
        <p:nvPicPr>
          <p:cNvPr id="6" name="Picture 5" descr="A computer generated image of a brain&#10;&#10;Description automatically generated">
            <a:extLst>
              <a:ext uri="{FF2B5EF4-FFF2-40B4-BE49-F238E27FC236}">
                <a16:creationId xmlns:a16="http://schemas.microsoft.com/office/drawing/2014/main" id="{187B15DE-02E4-C521-3226-D62E4F193F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34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35A77-1DF3-1CB2-46BD-F70ADCD1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>
            <a:normAutofit/>
          </a:bodyPr>
          <a:lstStyle/>
          <a:p>
            <a:r>
              <a:rPr lang="en-US" dirty="0"/>
              <a:t>Context for a request</a:t>
            </a:r>
          </a:p>
          <a:p>
            <a:r>
              <a:rPr lang="en-US" dirty="0"/>
              <a:t>Types of memory</a:t>
            </a:r>
          </a:p>
          <a:p>
            <a:pPr lvl="1"/>
            <a:r>
              <a:rPr lang="en-US" sz="2800" dirty="0"/>
              <a:t>Key-value pair</a:t>
            </a:r>
          </a:p>
          <a:p>
            <a:pPr lvl="1"/>
            <a:r>
              <a:rPr lang="en-US" sz="2800" dirty="0"/>
              <a:t>Local storage</a:t>
            </a:r>
          </a:p>
          <a:p>
            <a:pPr lvl="1"/>
            <a:r>
              <a:rPr lang="en-US" sz="2800" dirty="0"/>
              <a:t>Semantic memory</a:t>
            </a:r>
          </a:p>
        </p:txBody>
      </p:sp>
    </p:spTree>
    <p:extLst>
      <p:ext uri="{BB962C8B-B14F-4D97-AF65-F5344CB8AC3E}">
        <p14:creationId xmlns:p14="http://schemas.microsoft.com/office/powerpoint/2010/main" val="2427933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30759-DC8E-632F-3EBC-C9695E348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4000"/>
              <a:t>Semantic Memory</a:t>
            </a:r>
          </a:p>
        </p:txBody>
      </p:sp>
      <p:pic>
        <p:nvPicPr>
          <p:cNvPr id="5" name="Picture 4" descr="A digital illustration of a human head&#10;&#10;Description automatically generated">
            <a:extLst>
              <a:ext uri="{FF2B5EF4-FFF2-40B4-BE49-F238E27FC236}">
                <a16:creationId xmlns:a16="http://schemas.microsoft.com/office/drawing/2014/main" id="{F624DA73-1FBE-E151-DC50-3B25E601B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" r="1905" b="4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35A77-1DF3-1CB2-46BD-F70ADCD1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Problem: context variables let you pass additional text into prompts but can run into token limits</a:t>
            </a:r>
          </a:p>
          <a:p>
            <a:r>
              <a:rPr lang="en-US" sz="2400" dirty="0"/>
              <a:t>Semantic Memory is the solution</a:t>
            </a:r>
          </a:p>
          <a:p>
            <a:pPr lvl="1"/>
            <a:r>
              <a:rPr lang="en-US" dirty="0"/>
              <a:t>Data structures able to vectorize and store the meaning of text coming from multiple data sources</a:t>
            </a:r>
          </a:p>
          <a:p>
            <a:pPr lvl="1"/>
            <a:r>
              <a:rPr lang="en-US" dirty="0"/>
              <a:t>Can optionally store source text or other metadata</a:t>
            </a:r>
          </a:p>
          <a:p>
            <a:pPr lvl="1"/>
            <a:r>
              <a:rPr lang="en-US" dirty="0"/>
              <a:t>Data made available to Semantic Kernel via memory connector</a:t>
            </a:r>
          </a:p>
        </p:txBody>
      </p:sp>
    </p:spTree>
    <p:extLst>
      <p:ext uri="{BB962C8B-B14F-4D97-AF65-F5344CB8AC3E}">
        <p14:creationId xmlns:p14="http://schemas.microsoft.com/office/powerpoint/2010/main" val="4149634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70C2F-71F7-4CAB-16ED-FDA9FCC6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What Semantic Memory Does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DCF5C-DBA5-5D7C-6F09-21F468453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378" y="2333296"/>
            <a:ext cx="6089716" cy="4322027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Represent words or data as vectors in high-dimensional space</a:t>
            </a:r>
          </a:p>
          <a:p>
            <a:r>
              <a:rPr lang="en-US" sz="2400" dirty="0"/>
              <a:t>Vector: measure of direction and length</a:t>
            </a:r>
          </a:p>
          <a:p>
            <a:pPr lvl="1"/>
            <a:r>
              <a:rPr lang="en-US" dirty="0"/>
              <a:t>Arrows from the origin or some starting location</a:t>
            </a:r>
          </a:p>
          <a:p>
            <a:r>
              <a:rPr lang="en-US" sz="2400" dirty="0"/>
              <a:t>Key concept</a:t>
            </a:r>
          </a:p>
          <a:p>
            <a:pPr lvl="1"/>
            <a:r>
              <a:rPr lang="en-US" dirty="0"/>
              <a:t>Similar words / data will have similar vectors</a:t>
            </a:r>
          </a:p>
          <a:p>
            <a:pPr lvl="1"/>
            <a:r>
              <a:rPr lang="en-US" dirty="0"/>
              <a:t>Different words / data will have different vectors</a:t>
            </a:r>
          </a:p>
          <a:p>
            <a:pPr lvl="1"/>
            <a:r>
              <a:rPr lang="en-US" dirty="0"/>
              <a:t>Given an input, vectorize it and compare it to other vectors, matching the most similar results</a:t>
            </a:r>
          </a:p>
          <a:p>
            <a:pPr lvl="1"/>
            <a:r>
              <a:rPr lang="en-US" dirty="0"/>
              <a:t>Results not guaranteed to be perfect but often a reasonable match</a:t>
            </a:r>
          </a:p>
        </p:txBody>
      </p:sp>
      <p:pic>
        <p:nvPicPr>
          <p:cNvPr id="5" name="Picture 4" descr="Cartoon characters of different shapes&#10;&#10;Description automatically generated">
            <a:extLst>
              <a:ext uri="{FF2B5EF4-FFF2-40B4-BE49-F238E27FC236}">
                <a16:creationId xmlns:a16="http://schemas.microsoft.com/office/drawing/2014/main" id="{3B3F4B35-661C-73D6-9837-ACC399D97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" r="6656" b="-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11048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69595-60F0-6C66-8F68-43573D04D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en-US" sz="3200"/>
              <a:t>Embeddings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2F796-112B-41DB-95A6-7E5678048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09" y="2551175"/>
            <a:ext cx="5260157" cy="4113575"/>
          </a:xfrm>
        </p:spPr>
        <p:txBody>
          <a:bodyPr>
            <a:normAutofit/>
          </a:bodyPr>
          <a:lstStyle/>
          <a:p>
            <a:r>
              <a:rPr lang="en-US" sz="2400" dirty="0"/>
              <a:t>Encodings of tokens in a high-dimensional vector space</a:t>
            </a:r>
          </a:p>
          <a:p>
            <a:r>
              <a:rPr lang="en-US" sz="2400" dirty="0"/>
              <a:t>Each dimension corresponds to a learned feature or attribute of the language</a:t>
            </a:r>
          </a:p>
          <a:p>
            <a:pPr lvl="1"/>
            <a:r>
              <a:rPr lang="en-US" dirty="0"/>
              <a:t>Embeddings capture and store the meaning of relationships in a language</a:t>
            </a:r>
          </a:p>
          <a:p>
            <a:pPr lvl="1"/>
            <a:r>
              <a:rPr lang="en-US" dirty="0"/>
              <a:t>Embeddings help a model understand semantic and syntactic relationships between tokens</a:t>
            </a:r>
          </a:p>
        </p:txBody>
      </p:sp>
      <p:pic>
        <p:nvPicPr>
          <p:cNvPr id="5" name="Picture 4" descr="A diagram of a cube with many cubes&#10;&#10;Description automatically generated with medium confidence">
            <a:extLst>
              <a:ext uri="{FF2B5EF4-FFF2-40B4-BE49-F238E27FC236}">
                <a16:creationId xmlns:a16="http://schemas.microsoft.com/office/drawing/2014/main" id="{D753142F-9C85-ADEC-6108-C9B2B9170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r="840" b="-4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7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C7543A-7EF1-F4B1-0DFC-88A5C305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4000"/>
              <a:t>Motivation</a:t>
            </a:r>
          </a:p>
        </p:txBody>
      </p:sp>
      <p:pic>
        <p:nvPicPr>
          <p:cNvPr id="7" name="Picture 6" descr="A cat on a wall with neon signs&#10;&#10;Description automatically generated">
            <a:extLst>
              <a:ext uri="{FF2B5EF4-FFF2-40B4-BE49-F238E27FC236}">
                <a16:creationId xmlns:a16="http://schemas.microsoft.com/office/drawing/2014/main" id="{829638CA-3B2A-2261-8E3C-5664DAC60C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" r="9197" b="4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6D3883-B6F4-22AE-0EB9-D3E253446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Review requirements for Azure OpenAI (AOAI)</a:t>
            </a:r>
          </a:p>
          <a:p>
            <a:r>
              <a:rPr lang="en-US" dirty="0"/>
              <a:t>Gain an introduction to Semantic Kernel</a:t>
            </a:r>
          </a:p>
          <a:p>
            <a:r>
              <a:rPr lang="en-US" dirty="0"/>
              <a:t>Build Semantic Kernel plugins and use them in C#</a:t>
            </a:r>
          </a:p>
          <a:p>
            <a:r>
              <a:rPr lang="en-US" dirty="0"/>
              <a:t>Enhance an existing website with Semantic Kernel</a:t>
            </a:r>
          </a:p>
          <a:p>
            <a:r>
              <a:rPr lang="en-US" dirty="0"/>
              <a:t>Review additional Semantic Kernel capabilities</a:t>
            </a:r>
          </a:p>
        </p:txBody>
      </p:sp>
    </p:spTree>
    <p:extLst>
      <p:ext uri="{BB962C8B-B14F-4D97-AF65-F5344CB8AC3E}">
        <p14:creationId xmlns:p14="http://schemas.microsoft.com/office/powerpoint/2010/main" val="2939327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8A98E6-C396-8111-5DE6-4B248623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Demo Time!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43FB09-F243-20EB-0EE6-6024768B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629235"/>
            <a:ext cx="3785514" cy="168029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Building memories with a volatile in-memory store</a:t>
            </a:r>
          </a:p>
        </p:txBody>
      </p:sp>
      <p:pic>
        <p:nvPicPr>
          <p:cNvPr id="3" name="Picture 2" descr="A person in a top hat holding a bottle with a cart full of people&#10;&#10;Description automatically generated">
            <a:extLst>
              <a:ext uri="{FF2B5EF4-FFF2-40B4-BE49-F238E27FC236}">
                <a16:creationId xmlns:a16="http://schemas.microsoft.com/office/drawing/2014/main" id="{364E740A-EABB-754F-6D8E-6B80D86AF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516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7DEF5-9621-F3D9-5AEB-AD9BEE957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8C847-D8C3-CEEE-A40F-34154BE1C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70097" cy="3320668"/>
          </a:xfrm>
        </p:spPr>
        <p:txBody>
          <a:bodyPr>
            <a:normAutofit/>
          </a:bodyPr>
          <a:lstStyle/>
          <a:p>
            <a:r>
              <a:rPr lang="en-US" dirty="0"/>
              <a:t>Basic Setup</a:t>
            </a:r>
          </a:p>
          <a:p>
            <a:r>
              <a:rPr lang="en-US" dirty="0"/>
              <a:t>Trying out Semantic Kernel</a:t>
            </a:r>
          </a:p>
          <a:p>
            <a:r>
              <a:rPr lang="en-US" dirty="0"/>
              <a:t>Semantic Kernel plugins</a:t>
            </a:r>
          </a:p>
          <a:p>
            <a:r>
              <a:rPr lang="en-US" dirty="0"/>
              <a:t>Personalize your experience</a:t>
            </a:r>
          </a:p>
          <a:p>
            <a:r>
              <a:rPr lang="en-US" b="1" dirty="0"/>
              <a:t>What comes next?</a:t>
            </a:r>
          </a:p>
        </p:txBody>
      </p:sp>
      <p:pic>
        <p:nvPicPr>
          <p:cNvPr id="6" name="Picture 5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BD0D300A-C9D4-9025-5AF1-3BEBAF7E0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30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06672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C0E03-385F-A027-BFD5-EC336A88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en-US" sz="3200"/>
              <a:t>What Comes Next?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96D59-F77F-D762-F94F-F360F077B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639559" cy="3591207"/>
          </a:xfrm>
        </p:spPr>
        <p:txBody>
          <a:bodyPr>
            <a:normAutofit/>
          </a:bodyPr>
          <a:lstStyle/>
          <a:p>
            <a:r>
              <a:rPr lang="en-US" dirty="0"/>
              <a:t>Image generation</a:t>
            </a:r>
          </a:p>
          <a:p>
            <a:r>
              <a:rPr lang="en-US" dirty="0"/>
              <a:t>Semantic Memory products</a:t>
            </a:r>
          </a:p>
          <a:p>
            <a:r>
              <a:rPr lang="en-US" dirty="0"/>
              <a:t>Incorporate web search</a:t>
            </a:r>
          </a:p>
          <a:p>
            <a:endParaRPr lang="en-US" dirty="0"/>
          </a:p>
        </p:txBody>
      </p:sp>
      <p:pic>
        <p:nvPicPr>
          <p:cNvPr id="5" name="Picture 4" descr="A large group of people in a city&#10;&#10;Description automatically generated">
            <a:extLst>
              <a:ext uri="{FF2B5EF4-FFF2-40B4-BE49-F238E27FC236}">
                <a16:creationId xmlns:a16="http://schemas.microsoft.com/office/drawing/2014/main" id="{DE8ED1EC-756A-EA97-5365-674EC5301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8" b="-4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11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38CD6-F4AA-BC34-0F8D-203FACFE5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Image Generation with Dall-E 2 (and 3)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B9564-1715-EAC3-BC0C-A324D94CA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4" y="2872898"/>
            <a:ext cx="5112214" cy="3735291"/>
          </a:xfrm>
        </p:spPr>
        <p:txBody>
          <a:bodyPr>
            <a:normAutofit/>
          </a:bodyPr>
          <a:lstStyle/>
          <a:p>
            <a:r>
              <a:rPr lang="en-US" sz="2400" dirty="0"/>
              <a:t>Requires DALL-E API to be enabled</a:t>
            </a:r>
          </a:p>
          <a:p>
            <a:pPr lvl="1"/>
            <a:r>
              <a:rPr lang="en-US" dirty="0"/>
              <a:t>Not available in all regions!</a:t>
            </a:r>
          </a:p>
          <a:p>
            <a:pPr lvl="1"/>
            <a:r>
              <a:rPr lang="en-US" dirty="0"/>
              <a:t>Ex: DALL-E 3 only available in Sweden Central right now</a:t>
            </a:r>
          </a:p>
          <a:p>
            <a:r>
              <a:rPr lang="en-US" sz="2400" dirty="0"/>
              <a:t>Uses OpenAI Dall-E 2 to transform image description into image</a:t>
            </a:r>
          </a:p>
          <a:p>
            <a:r>
              <a:rPr lang="en-US" sz="2400" dirty="0"/>
              <a:t>Uses text-embedding-ada-002 to interpret input and compare to generated prompt</a:t>
            </a:r>
          </a:p>
        </p:txBody>
      </p:sp>
      <p:pic>
        <p:nvPicPr>
          <p:cNvPr id="5" name="Picture 4" descr="A cartoon of a person with a box head on a computer&#10;&#10;Description automatically generated">
            <a:extLst>
              <a:ext uri="{FF2B5EF4-FFF2-40B4-BE49-F238E27FC236}">
                <a16:creationId xmlns:a16="http://schemas.microsoft.com/office/drawing/2014/main" id="{500F1294-ED9E-EC90-B896-A04AC6158C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 r="7" b="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2374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317C6-A567-393D-CC48-9DF33D56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up Services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C4D24F-E3BF-2529-02B5-5E6F70A93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930" y="1690688"/>
            <a:ext cx="9846139" cy="4999313"/>
          </a:xfrm>
        </p:spPr>
      </p:pic>
    </p:spTree>
    <p:extLst>
      <p:ext uri="{BB962C8B-B14F-4D97-AF65-F5344CB8AC3E}">
        <p14:creationId xmlns:p14="http://schemas.microsoft.com/office/powerpoint/2010/main" val="1407344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747F-87B0-2474-CA8A-8D030FEFA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a Random Image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17FA7D-EAB0-563D-718C-1976666BA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973" y="1690688"/>
            <a:ext cx="11810053" cy="3450566"/>
          </a:xfrm>
        </p:spPr>
      </p:pic>
    </p:spTree>
    <p:extLst>
      <p:ext uri="{BB962C8B-B14F-4D97-AF65-F5344CB8AC3E}">
        <p14:creationId xmlns:p14="http://schemas.microsoft.com/office/powerpoint/2010/main" val="7401936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1A864-FF44-DA19-F553-022EE9018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 the Topic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F805F2-5388-D040-61CF-0C6CF4134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19" y="1690688"/>
            <a:ext cx="11985761" cy="3545457"/>
          </a:xfrm>
        </p:spPr>
      </p:pic>
    </p:spTree>
    <p:extLst>
      <p:ext uri="{BB962C8B-B14F-4D97-AF65-F5344CB8AC3E}">
        <p14:creationId xmlns:p14="http://schemas.microsoft.com/office/powerpoint/2010/main" val="1698884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630759-DC8E-632F-3EBC-C9695E348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3400"/>
              <a:t>Vector Databases for Semantic Memory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35A77-1DF3-1CB2-46BD-F70ADCD1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en-US" dirty="0" err="1"/>
              <a:t>Qdrant</a:t>
            </a:r>
            <a:endParaRPr lang="en-US" dirty="0"/>
          </a:p>
          <a:p>
            <a:r>
              <a:rPr lang="en-US" dirty="0"/>
              <a:t>Chroma</a:t>
            </a:r>
          </a:p>
          <a:p>
            <a:r>
              <a:rPr lang="en-US" dirty="0"/>
              <a:t>Vespa</a:t>
            </a:r>
          </a:p>
          <a:p>
            <a:r>
              <a:rPr lang="en-US" dirty="0" err="1"/>
              <a:t>Marqo</a:t>
            </a:r>
            <a:endParaRPr lang="en-US" dirty="0"/>
          </a:p>
          <a:p>
            <a:r>
              <a:rPr lang="en-US" dirty="0"/>
              <a:t>Milvus</a:t>
            </a:r>
          </a:p>
          <a:p>
            <a:r>
              <a:rPr lang="en-US" dirty="0" err="1"/>
              <a:t>Weaviate</a:t>
            </a:r>
            <a:endParaRPr lang="en-US" dirty="0"/>
          </a:p>
          <a:p>
            <a:r>
              <a:rPr lang="en-US" dirty="0"/>
              <a:t>Pinecone</a:t>
            </a:r>
          </a:p>
        </p:txBody>
      </p:sp>
      <p:pic>
        <p:nvPicPr>
          <p:cNvPr id="5" name="Picture 4" descr="A cartoon of a person pointing at a table&#10;&#10;Description automatically generated">
            <a:extLst>
              <a:ext uri="{FF2B5EF4-FFF2-40B4-BE49-F238E27FC236}">
                <a16:creationId xmlns:a16="http://schemas.microsoft.com/office/drawing/2014/main" id="{4325DF05-E8EA-5D11-B5FF-C9CCED0C1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383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68483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F77BA-31DB-4707-95EE-153BE95DE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Incorporating Web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19564-4DB4-D360-886C-9A665C8D3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Kernel can also use external APIs and resources!</a:t>
            </a:r>
          </a:p>
          <a:p>
            <a:r>
              <a:rPr lang="en-US" dirty="0"/>
              <a:t>Example: use Bing Search to </a:t>
            </a:r>
          </a:p>
          <a:p>
            <a:r>
              <a:rPr lang="en-US" dirty="0"/>
              <a:t>Required: Bing Search API key</a:t>
            </a:r>
          </a:p>
          <a:p>
            <a:r>
              <a:rPr lang="en-US" dirty="0"/>
              <a:t>Bing Search support is built into Semantic Kernel: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E1ECF19-6AF6-82F2-D141-241CD83B6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17" y="4001294"/>
            <a:ext cx="11528365" cy="9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86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12BF5-BBC4-6E2A-102E-C265AAF7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Executing a Bing Search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17015F-098A-6B34-4C7A-37CCBEA58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640" y="1690688"/>
            <a:ext cx="9910720" cy="5037312"/>
          </a:xfrm>
        </p:spPr>
      </p:pic>
    </p:spTree>
    <p:extLst>
      <p:ext uri="{BB962C8B-B14F-4D97-AF65-F5344CB8AC3E}">
        <p14:creationId xmlns:p14="http://schemas.microsoft.com/office/powerpoint/2010/main" val="3335820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A557C-37A5-DDB1-52A6-9F6DAC35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We’ll Do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22AF94-4C26-A0F0-D267-25BD483EF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4193" y="1511598"/>
            <a:ext cx="8163613" cy="5346402"/>
          </a:xfrm>
        </p:spPr>
      </p:pic>
    </p:spTree>
    <p:extLst>
      <p:ext uri="{BB962C8B-B14F-4D97-AF65-F5344CB8AC3E}">
        <p14:creationId xmlns:p14="http://schemas.microsoft.com/office/powerpoint/2010/main" val="41826806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6111B-C6DB-9AEA-4622-991FBCE39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5600"/>
              <a:t>Wrapping Up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in a ball gown in a large room with people watching&#10;&#10;Description automatically generated">
            <a:extLst>
              <a:ext uri="{FF2B5EF4-FFF2-40B4-BE49-F238E27FC236}">
                <a16:creationId xmlns:a16="http://schemas.microsoft.com/office/drawing/2014/main" id="{2DC00052-4AC0-426F-30A5-884E433D9C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7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7CFCD-1FC5-B9B3-933E-2D8AC09B8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673304" cy="2913872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To learn more, go here: 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hlinkClick r:id="rId3"/>
              </a:rPr>
              <a:t>https://csmore.info/on/sk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And for help, contact me:</a:t>
            </a:r>
          </a:p>
          <a:p>
            <a:pPr lvl="1"/>
            <a:r>
              <a:rPr lang="en-US" sz="2800" dirty="0">
                <a:solidFill>
                  <a:schemeClr val="tx1">
                    <a:alpha val="80000"/>
                  </a:schemeClr>
                </a:solidFill>
                <a:hlinkClick r:id="rId4"/>
              </a:rPr>
              <a:t>feaselkl@solliance.net</a:t>
            </a:r>
            <a:endParaRPr lang="en-US" sz="2800" dirty="0">
              <a:solidFill>
                <a:schemeClr val="tx1">
                  <a:alpha val="80000"/>
                </a:schemeClr>
              </a:solidFill>
            </a:endParaRPr>
          </a:p>
          <a:p>
            <a:pPr lvl="1"/>
            <a:r>
              <a:rPr lang="en-US" sz="2800" dirty="0">
                <a:solidFill>
                  <a:schemeClr val="tx1">
                    <a:alpha val="80000"/>
                  </a:schemeClr>
                </a:solidFill>
                <a:hlinkClick r:id="rId5"/>
              </a:rPr>
              <a:t>@feaselkl</a:t>
            </a:r>
            <a:endParaRPr lang="en-US" sz="28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8169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8491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1AC8-D361-78EB-67B1-99455110E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21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882483"/>
                </a:solidFill>
              </a:rPr>
              <a:t>Session Feedback Surveys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03AEF-0FC4-1DC9-2277-CD8177962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3455" y="1428045"/>
            <a:ext cx="8229600" cy="4267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133" b="0" i="1" dirty="0"/>
              <a:t>We really want to hear from YOU!</a:t>
            </a:r>
            <a:endParaRPr lang="en-US" sz="2133" b="0" dirty="0"/>
          </a:p>
          <a:p>
            <a:pPr marL="0" indent="0">
              <a:buNone/>
            </a:pPr>
            <a:r>
              <a:rPr lang="en-US" sz="2067" b="0" i="1" dirty="0"/>
              <a:t>In the pursuit of making next year’s Conference even better, we want to hear your</a:t>
            </a:r>
          </a:p>
          <a:p>
            <a:pPr marL="0" indent="0">
              <a:buNone/>
            </a:pPr>
            <a:r>
              <a:rPr lang="en-US" sz="2067" b="0" i="1"/>
              <a:t>feedback </a:t>
            </a:r>
            <a:r>
              <a:rPr lang="en-US" sz="2067" b="0" i="1" dirty="0"/>
              <a:t>about this session.</a:t>
            </a:r>
            <a:endParaRPr lang="en-US" sz="2067" b="0" dirty="0"/>
          </a:p>
          <a:p>
            <a:pPr marL="0" indent="0">
              <a:buNone/>
            </a:pPr>
            <a:endParaRPr lang="en-US" sz="2133" b="0" dirty="0"/>
          </a:p>
          <a:p>
            <a:pPr marL="0" indent="0">
              <a:buNone/>
            </a:pPr>
            <a:r>
              <a:rPr lang="en-US" sz="2133" i="1" dirty="0"/>
              <a:t>Here’s How -</a:t>
            </a:r>
            <a:endParaRPr lang="en-US" sz="2133" dirty="0"/>
          </a:p>
          <a:p>
            <a:r>
              <a:rPr lang="en-US" sz="2133" b="0" i="1" dirty="0"/>
              <a:t>Simply go to the </a:t>
            </a:r>
            <a:r>
              <a:rPr lang="en-US" sz="2133" b="0" i="1" dirty="0" err="1"/>
              <a:t>Whova</a:t>
            </a:r>
            <a:r>
              <a:rPr lang="en-US" sz="2133" b="0" i="1" dirty="0"/>
              <a:t> App on your smartphone</a:t>
            </a:r>
            <a:endParaRPr lang="en-US" sz="2133" b="0" dirty="0"/>
          </a:p>
          <a:p>
            <a:r>
              <a:rPr lang="en-US" sz="2133" b="0" i="1" dirty="0"/>
              <a:t>Scroll down on the Homepage to ‘Additional Resources’ to click “Surveys’.</a:t>
            </a:r>
            <a:endParaRPr lang="en-US" sz="2133" b="0" dirty="0"/>
          </a:p>
          <a:p>
            <a:r>
              <a:rPr lang="en-US" sz="2133" b="0" i="1" dirty="0"/>
              <a:t>Click Session Feedback.</a:t>
            </a:r>
            <a:endParaRPr lang="en-US" sz="2133" b="0" dirty="0"/>
          </a:p>
          <a:p>
            <a:r>
              <a:rPr lang="en-US" sz="2133" b="0" i="1" dirty="0"/>
              <a:t>Scroll down to find this session title.</a:t>
            </a:r>
            <a:endParaRPr lang="en-US" sz="2133" b="0" dirty="0"/>
          </a:p>
          <a:p>
            <a:r>
              <a:rPr lang="en-US" sz="2133" b="0" i="1" dirty="0"/>
              <a:t>Complete the session feedback survey.</a:t>
            </a:r>
            <a:endParaRPr lang="en-US" sz="2133" b="0" dirty="0"/>
          </a:p>
          <a:p>
            <a:r>
              <a:rPr lang="en-US" sz="2133" b="0" i="1" dirty="0"/>
              <a:t>Finally, click ‘Submit’</a:t>
            </a:r>
            <a:endParaRPr lang="en-US" sz="2133" b="0" dirty="0"/>
          </a:p>
          <a:p>
            <a:pPr marL="0" indent="0">
              <a:buNone/>
            </a:pPr>
            <a:endParaRPr lang="en-US" sz="2133" b="0" dirty="0"/>
          </a:p>
          <a:p>
            <a:pPr marL="0" indent="0">
              <a:buNone/>
            </a:pPr>
            <a:r>
              <a:rPr lang="en-US" sz="2133" b="0" i="1" dirty="0"/>
              <a:t>It’s just that easy!</a:t>
            </a:r>
            <a:endParaRPr lang="en-US" sz="2133" b="0" dirty="0"/>
          </a:p>
          <a:p>
            <a:endParaRPr lang="en-US" sz="2133" dirty="0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7E3BB8D-9208-97EC-38F8-7F999A4AB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889001"/>
            <a:ext cx="2469980" cy="534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46188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5081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9331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567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A557C-37A5-DDB1-52A6-9F6DAC35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We’ll Do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6ADC1DB-C332-2817-112E-9B04513A4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9608" y="1406586"/>
            <a:ext cx="8012784" cy="5451414"/>
          </a:xfrm>
        </p:spPr>
      </p:pic>
    </p:spTree>
    <p:extLst>
      <p:ext uri="{BB962C8B-B14F-4D97-AF65-F5344CB8AC3E}">
        <p14:creationId xmlns:p14="http://schemas.microsoft.com/office/powerpoint/2010/main" val="72137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A557C-37A5-DDB1-52A6-9F6DAC35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We’ll Do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4D8AC2-5D91-21E0-C042-870E5E662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7765" y="1492770"/>
            <a:ext cx="6636469" cy="5365230"/>
          </a:xfrm>
        </p:spPr>
      </p:pic>
    </p:spTree>
    <p:extLst>
      <p:ext uri="{BB962C8B-B14F-4D97-AF65-F5344CB8AC3E}">
        <p14:creationId xmlns:p14="http://schemas.microsoft.com/office/powerpoint/2010/main" val="1838566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A557C-37A5-DDB1-52A6-9F6DAC35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We’ll Do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5BA416-AF84-850B-22D4-2F1BE16CC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847" y="1690688"/>
            <a:ext cx="11134305" cy="4205231"/>
          </a:xfrm>
        </p:spPr>
      </p:pic>
    </p:spTree>
    <p:extLst>
      <p:ext uri="{BB962C8B-B14F-4D97-AF65-F5344CB8AC3E}">
        <p14:creationId xmlns:p14="http://schemas.microsoft.com/office/powerpoint/2010/main" val="3059572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C7543A-7EF1-F4B1-0DFC-88A5C305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5600"/>
              <a:t>A Brief Warning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yellow triangle with a black exclamation mark&#10;&#10;Description automatically generated">
            <a:extLst>
              <a:ext uri="{FF2B5EF4-FFF2-40B4-BE49-F238E27FC236}">
                <a16:creationId xmlns:a16="http://schemas.microsoft.com/office/drawing/2014/main" id="{D0AAE1E8-2BC0-7495-34A8-308D14B922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7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30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6D3883-B6F4-22AE-0EB9-D3E253446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7"/>
            <a:ext cx="4928444" cy="339991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Semantic Kernel is new and under heavy development!</a:t>
            </a: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Expect frequent API changes</a:t>
            </a: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Not an enormous number of samples out there</a:t>
            </a:r>
          </a:p>
        </p:txBody>
      </p:sp>
      <p:sp>
        <p:nvSpPr>
          <p:cNvPr id="34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6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454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V-SpeakerSlide-Template_2023-11-20.potx" id="{3BDB1D2B-B3AF-433B-A7DA-75D923D56FFF}" vid="{70DAD4E6-07F7-476E-8698-86ADCDF7E8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8053</TotalTime>
  <Words>1454</Words>
  <Application>Microsoft Office PowerPoint</Application>
  <PresentationFormat>Widescreen</PresentationFormat>
  <Paragraphs>238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Consolas</vt:lpstr>
      <vt:lpstr>Segoe</vt:lpstr>
      <vt:lpstr>Wingdings</vt:lpstr>
      <vt:lpstr>Office Theme</vt:lpstr>
      <vt:lpstr>PowerPoint Presentation</vt:lpstr>
      <vt:lpstr>PowerPoint Presentation</vt:lpstr>
      <vt:lpstr>Who am I? What am I doing here?</vt:lpstr>
      <vt:lpstr>Motivation</vt:lpstr>
      <vt:lpstr>What We’ll Do</vt:lpstr>
      <vt:lpstr>What We’ll Do</vt:lpstr>
      <vt:lpstr>What We’ll Do</vt:lpstr>
      <vt:lpstr>What We’ll Do</vt:lpstr>
      <vt:lpstr>A Brief Warning</vt:lpstr>
      <vt:lpstr>Agenda</vt:lpstr>
      <vt:lpstr>Azure OpenAI (AOAI)</vt:lpstr>
      <vt:lpstr>Preparing Your Experience</vt:lpstr>
      <vt:lpstr>GPT-4 Availability</vt:lpstr>
      <vt:lpstr>So You’ve Been Approved…What Next?</vt:lpstr>
      <vt:lpstr>Create an Azure OpenAI Service</vt:lpstr>
      <vt:lpstr>Grab Critical Details</vt:lpstr>
      <vt:lpstr>Azure AI UI Options</vt:lpstr>
      <vt:lpstr>Build a Deployment</vt:lpstr>
      <vt:lpstr>Agenda</vt:lpstr>
      <vt:lpstr>What Is Semantic Kernel?</vt:lpstr>
      <vt:lpstr>Why Would I Use Semantic Kernel?</vt:lpstr>
      <vt:lpstr>Example Pipeline</vt:lpstr>
      <vt:lpstr>Semantic Kernel vs LangChain</vt:lpstr>
      <vt:lpstr>Getting Started in .NET</vt:lpstr>
      <vt:lpstr>Demo Time!</vt:lpstr>
      <vt:lpstr>Agenda</vt:lpstr>
      <vt:lpstr>Semantic Kernel Functions</vt:lpstr>
      <vt:lpstr>Semantic Kernel Examples</vt:lpstr>
      <vt:lpstr>Plugin Details</vt:lpstr>
      <vt:lpstr>The Planner</vt:lpstr>
      <vt:lpstr>Planner Types</vt:lpstr>
      <vt:lpstr>Instantiating a Planner</vt:lpstr>
      <vt:lpstr>Planning for Failure</vt:lpstr>
      <vt:lpstr>Demo Time!</vt:lpstr>
      <vt:lpstr>Agenda</vt:lpstr>
      <vt:lpstr>Memory</vt:lpstr>
      <vt:lpstr>Semantic Memory</vt:lpstr>
      <vt:lpstr>What Semantic Memory Does</vt:lpstr>
      <vt:lpstr>Embeddings</vt:lpstr>
      <vt:lpstr>Demo Time!</vt:lpstr>
      <vt:lpstr>Agenda</vt:lpstr>
      <vt:lpstr>What Comes Next?</vt:lpstr>
      <vt:lpstr>Image Generation with Dall-E 2 (and 3)</vt:lpstr>
      <vt:lpstr>Set up Services</vt:lpstr>
      <vt:lpstr>Generate a Random Image</vt:lpstr>
      <vt:lpstr>Guess the Topic</vt:lpstr>
      <vt:lpstr>Vector Databases for Semantic Memory</vt:lpstr>
      <vt:lpstr>Incorporating Web Search</vt:lpstr>
      <vt:lpstr>Executing a Bing Search</vt:lpstr>
      <vt:lpstr>Wrapping Up</vt:lpstr>
      <vt:lpstr>PowerPoint Presentation</vt:lpstr>
      <vt:lpstr>Session Feedback Surveys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Annie Cullen</dc:creator>
  <cp:lastModifiedBy>Kevin Feasel</cp:lastModifiedBy>
  <cp:revision>37</cp:revision>
  <dcterms:created xsi:type="dcterms:W3CDTF">2023-11-20T21:17:32Z</dcterms:created>
  <dcterms:modified xsi:type="dcterms:W3CDTF">2023-12-04T00:22:10Z</dcterms:modified>
</cp:coreProperties>
</file>